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9"/>
  </p:notesMasterIdLst>
  <p:sldIdLst>
    <p:sldId id="256" r:id="rId2"/>
    <p:sldId id="259" r:id="rId3"/>
    <p:sldId id="261" r:id="rId4"/>
    <p:sldId id="325" r:id="rId5"/>
    <p:sldId id="326" r:id="rId6"/>
    <p:sldId id="327" r:id="rId7"/>
    <p:sldId id="328" r:id="rId8"/>
    <p:sldId id="329" r:id="rId9"/>
    <p:sldId id="330" r:id="rId10"/>
    <p:sldId id="285" r:id="rId11"/>
    <p:sldId id="286" r:id="rId12"/>
    <p:sldId id="281" r:id="rId13"/>
    <p:sldId id="287" r:id="rId14"/>
    <p:sldId id="331" r:id="rId15"/>
    <p:sldId id="332" r:id="rId16"/>
    <p:sldId id="336" r:id="rId17"/>
    <p:sldId id="354" r:id="rId18"/>
    <p:sldId id="333" r:id="rId19"/>
    <p:sldId id="334" r:id="rId20"/>
    <p:sldId id="335" r:id="rId21"/>
    <p:sldId id="337" r:id="rId22"/>
    <p:sldId id="338" r:id="rId23"/>
    <p:sldId id="282" r:id="rId24"/>
    <p:sldId id="339" r:id="rId25"/>
    <p:sldId id="341" r:id="rId26"/>
    <p:sldId id="340" r:id="rId27"/>
    <p:sldId id="342" r:id="rId28"/>
    <p:sldId id="343" r:id="rId29"/>
    <p:sldId id="344" r:id="rId30"/>
    <p:sldId id="345" r:id="rId31"/>
    <p:sldId id="350" r:id="rId32"/>
    <p:sldId id="355" r:id="rId33"/>
    <p:sldId id="356" r:id="rId34"/>
    <p:sldId id="283" r:id="rId35"/>
    <p:sldId id="346" r:id="rId36"/>
    <p:sldId id="347" r:id="rId37"/>
    <p:sldId id="348" r:id="rId38"/>
    <p:sldId id="349" r:id="rId39"/>
    <p:sldId id="362" r:id="rId40"/>
    <p:sldId id="352" r:id="rId41"/>
    <p:sldId id="351" r:id="rId42"/>
    <p:sldId id="357" r:id="rId43"/>
    <p:sldId id="291" r:id="rId44"/>
    <p:sldId id="358" r:id="rId45"/>
    <p:sldId id="359" r:id="rId46"/>
    <p:sldId id="360" r:id="rId47"/>
    <p:sldId id="361" r:id="rId48"/>
  </p:sldIdLst>
  <p:sldSz cx="18288000" cy="10287000"/>
  <p:notesSz cx="10287000" cy="18288000"/>
  <p:embeddedFontLst>
    <p:embeddedFont>
      <p:font typeface="Calibri" panose="020F0502020204030204" pitchFamily="34" charset="0"/>
      <p:regular r:id="rId50"/>
      <p:bold r:id="rId51"/>
      <p:italic r:id="rId52"/>
      <p:boldItalic r:id="rId53"/>
    </p:embeddedFont>
    <p:embeddedFont>
      <p:font typeface="Inter" panose="020B0604020202020204" charset="0"/>
      <p:regular r:id="rId54"/>
      <p:bold r:id="rId55"/>
    </p:embeddedFont>
    <p:embeddedFont>
      <p:font typeface="Roboto" panose="02000000000000000000" pitchFamily="2" charset="0"/>
      <p:regular r:id="rId56"/>
      <p:bold r:id="rId57"/>
      <p:italic r:id="rId58"/>
      <p:boldItalic r:id="rId5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3288" userDrawn="1">
          <p15:clr>
            <a:srgbClr val="A4A3A4"/>
          </p15:clr>
        </p15:guide>
        <p15:guide id="2" pos="5808" userDrawn="1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63" roundtripDataSignature="AMtx7mhK8T1ZguApBW0yY4mntykPqcGl0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99C8"/>
    <a:srgbClr val="018EB8"/>
    <a:srgbClr val="027093"/>
    <a:srgbClr val="016F92"/>
    <a:srgbClr val="015D7A"/>
    <a:srgbClr val="09455B"/>
    <a:srgbClr val="053040"/>
    <a:srgbClr val="F4841E"/>
    <a:srgbClr val="F37420"/>
    <a:srgbClr val="F7B51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08EF88E-512F-4EBC-AB44-A531E849D259}">
  <a:tblStyle styleId="{C08EF88E-512F-4EBC-AB44-A531E849D259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4E6"/>
          </a:solidFill>
        </a:fill>
      </a:tcStyle>
    </a:wholeTbl>
    <a:band1H>
      <a:tcTxStyle/>
      <a:tcStyle>
        <a:tcBdr/>
        <a:fill>
          <a:solidFill>
            <a:srgbClr val="FFE8C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FFE8C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4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4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howGuides="1">
      <p:cViewPr varScale="1">
        <p:scale>
          <a:sx n="59" d="100"/>
          <a:sy n="59" d="100"/>
        </p:scale>
        <p:origin x="900" y="28"/>
      </p:cViewPr>
      <p:guideLst>
        <p:guide orient="horz" pos="3288"/>
        <p:guide pos="580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font" Target="fonts/font1.fntdata"/><Relationship Id="rId55" Type="http://schemas.openxmlformats.org/officeDocument/2006/relationships/font" Target="fonts/font6.fntdata"/><Relationship Id="rId63" Type="http://customschemas.google.com/relationships/presentationmetadata" Target="meta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4.fntdata"/><Relationship Id="rId58" Type="http://schemas.openxmlformats.org/officeDocument/2006/relationships/font" Target="fonts/font9.fntdata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7.fntdata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0.fntdata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57" Type="http://schemas.openxmlformats.org/officeDocument/2006/relationships/font" Target="fonts/font8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3.fntdata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714825" y="1371600"/>
            <a:ext cx="6858325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" name="Google Shape;9;p1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10;p1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64" name="Google Shape;164;p22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22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326286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197b990a13c_4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2" name="Google Shape;42;g197b990a13c_4_5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Google Shape;43;g197b990a13c_4_5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249875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2" name="Google Shape;72;p13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13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90772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84" name="Google Shape;284;p6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" name="Google Shape;285;p6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093436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7" name="Google Shape;227;p25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25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557291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197b990a13c_4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2" name="Google Shape;42;g197b990a13c_4_5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Google Shape;43;g197b990a13c_4_5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706303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197b990a13c_4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2" name="Google Shape;42;g197b990a13c_4_5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Google Shape;43;g197b990a13c_4_5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244390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197b990a13c_4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2" name="Google Shape;42;g197b990a13c_4_5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Google Shape;43;g197b990a13c_4_5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17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489873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7" name="Google Shape;227;p25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25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18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8838153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7" name="Google Shape;227;p25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25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875037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3" name="Google Shape;53;p3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" name="Google Shape;54;p3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197b990a13c_4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2" name="Google Shape;42;g197b990a13c_4_5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Google Shape;43;g197b990a13c_4_5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73652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197b990a13c_4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2" name="Google Shape;42;g197b990a13c_4_5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Google Shape;43;g197b990a13c_4_5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21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1984428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7" name="Google Shape;227;p25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25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22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5940631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2" name="Google Shape;72;p13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13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23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3827533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7" name="Google Shape;227;p25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25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24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1881388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64" name="Google Shape;164;p22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22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25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5641358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7" name="Google Shape;227;p25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25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26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035496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197b990a13c_4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2" name="Google Shape;42;g197b990a13c_4_5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Google Shape;43;g197b990a13c_4_5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27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3002039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7" name="Google Shape;227;p25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25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28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7886755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197b990a13c_4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2" name="Google Shape;42;g197b990a13c_4_5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Google Shape;43;g197b990a13c_4_5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29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733367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2" name="Google Shape;72;p13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13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7" name="Google Shape;227;p25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25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30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6494517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7" name="Google Shape;227;p25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25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31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8200559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7" name="Google Shape;227;p25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25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32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9314237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7" name="Google Shape;227;p25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25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33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2656220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2" name="Google Shape;72;p13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13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34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5816512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7" name="Google Shape;227;p25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25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35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1891802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7" name="Google Shape;227;p25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25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36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7002874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7" name="Google Shape;227;p25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25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37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9913080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7" name="Google Shape;227;p25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25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38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491224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7" name="Google Shape;227;p25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25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39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436845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7" name="Google Shape;227;p25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25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045493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7" name="Google Shape;227;p25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25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40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2947497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7" name="Google Shape;227;p25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25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41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6162269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7" name="Google Shape;227;p25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25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42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416571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24" name="Google Shape;324;p10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" name="Google Shape;325;p10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43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2231403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24" name="Google Shape;324;p10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" name="Google Shape;325;p10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44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1062583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24" name="Google Shape;324;p10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" name="Google Shape;325;p10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45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9505462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24" name="Google Shape;324;p10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" name="Google Shape;325;p10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46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8872634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24" name="Google Shape;324;p10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" name="Google Shape;325;p10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47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710643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84" name="Google Shape;284;p6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" name="Google Shape;285;p6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429750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84" name="Google Shape;284;p6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" name="Google Shape;285;p6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828948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7" name="Google Shape;227;p25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25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694931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7" name="Google Shape;227;p25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25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425388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7" name="Google Shape;227;p25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25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722876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>
  <p:cSld name="DEFAULT">
    <p:bg>
      <p:bgPr>
        <a:solidFill>
          <a:schemeClr val="lt1"/>
        </a:solidFill>
        <a:effectLst/>
      </p:bgPr>
    </p:bg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7" Type="http://schemas.openxmlformats.org/officeDocument/2006/relationships/image" Target="../media/image24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23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26.webp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jpg"/><Relationship Id="rId5" Type="http://schemas.openxmlformats.org/officeDocument/2006/relationships/image" Target="../media/image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23.png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23.png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3" Type="http://schemas.openxmlformats.org/officeDocument/2006/relationships/image" Target="../media/image5.jpg"/><Relationship Id="rId7" Type="http://schemas.openxmlformats.org/officeDocument/2006/relationships/image" Target="../media/image28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23.png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7" Type="http://schemas.openxmlformats.org/officeDocument/2006/relationships/image" Target="../media/image9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23.png"/><Relationship Id="rId4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7" Type="http://schemas.openxmlformats.org/officeDocument/2006/relationships/image" Target="../media/image31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23.png"/><Relationship Id="rId4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23.png"/><Relationship Id="rId4" Type="http://schemas.openxmlformats.org/officeDocument/2006/relationships/image" Target="../media/image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23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webp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1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13.jp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jpg"/><Relationship Id="rId3" Type="http://schemas.openxmlformats.org/officeDocument/2006/relationships/image" Target="../media/image36.jpg"/><Relationship Id="rId7" Type="http://schemas.openxmlformats.org/officeDocument/2006/relationships/image" Target="../media/image38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jpg"/><Relationship Id="rId5" Type="http://schemas.openxmlformats.org/officeDocument/2006/relationships/image" Target="../media/image7.png"/><Relationship Id="rId4" Type="http://schemas.openxmlformats.org/officeDocument/2006/relationships/image" Target="../media/image37.jpg"/><Relationship Id="rId9" Type="http://schemas.openxmlformats.org/officeDocument/2006/relationships/image" Target="../media/image4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37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jpg"/><Relationship Id="rId5" Type="http://schemas.openxmlformats.org/officeDocument/2006/relationships/image" Target="../media/image38.jpg"/><Relationship Id="rId4" Type="http://schemas.openxmlformats.org/officeDocument/2006/relationships/image" Target="../media/image13.jp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6.jpg"/><Relationship Id="rId4" Type="http://schemas.openxmlformats.org/officeDocument/2006/relationships/image" Target="../media/image13.jp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jpg"/><Relationship Id="rId3" Type="http://schemas.openxmlformats.org/officeDocument/2006/relationships/image" Target="../media/image36.jpg"/><Relationship Id="rId7" Type="http://schemas.openxmlformats.org/officeDocument/2006/relationships/image" Target="../media/image38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10" Type="http://schemas.openxmlformats.org/officeDocument/2006/relationships/image" Target="../media/image40.png"/><Relationship Id="rId4" Type="http://schemas.openxmlformats.org/officeDocument/2006/relationships/image" Target="../media/image7.png"/><Relationship Id="rId9" Type="http://schemas.openxmlformats.org/officeDocument/2006/relationships/image" Target="../media/image37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jpg"/><Relationship Id="rId4" Type="http://schemas.openxmlformats.org/officeDocument/2006/relationships/image" Target="../media/image1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13.jp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13.jp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13.jp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1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1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1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1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1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76050" y="952500"/>
            <a:ext cx="4210050" cy="53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1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5400000">
            <a:off x="10029869" y="3495687"/>
            <a:ext cx="11753819" cy="4762444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1"/>
          <p:cNvSpPr/>
          <p:nvPr/>
        </p:nvSpPr>
        <p:spPr>
          <a:xfrm>
            <a:off x="1121625" y="2060482"/>
            <a:ext cx="13717781" cy="5071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0"/>
              <a:buFont typeface="Arial"/>
              <a:buNone/>
            </a:pPr>
            <a:r>
              <a:rPr lang="ru-RU" sz="10000" b="1" i="0" u="none" strike="noStrike" cap="none" dirty="0">
                <a:solidFill>
                  <a:srgbClr val="0E0E0E"/>
                </a:solidFill>
                <a:latin typeface="Inter"/>
                <a:ea typeface="Inter"/>
                <a:cs typeface="Inter"/>
                <a:sym typeface="Inter"/>
              </a:rPr>
              <a:t>Методологи</a:t>
            </a:r>
            <a:r>
              <a:rPr lang="ru-RU" sz="10000" b="1" dirty="0">
                <a:solidFill>
                  <a:srgbClr val="0E0E0E"/>
                </a:solidFill>
                <a:latin typeface="Inter"/>
                <a:ea typeface="Inter"/>
                <a:cs typeface="Inter"/>
                <a:sym typeface="Inter"/>
              </a:rPr>
              <a:t>и</a:t>
            </a:r>
            <a:r>
              <a:rPr lang="ru-RU" sz="10000" b="1" i="0" u="none" strike="noStrike" cap="none" dirty="0">
                <a:solidFill>
                  <a:srgbClr val="0E0E0E"/>
                </a:solidFill>
                <a:latin typeface="Inter"/>
                <a:ea typeface="Inter"/>
                <a:cs typeface="Inter"/>
                <a:sym typeface="Inter"/>
              </a:rPr>
              <a:t> управления проектами</a:t>
            </a:r>
            <a:endParaRPr sz="100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" name="Google Shape;15;p1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5059025" y="952500"/>
            <a:ext cx="2276477" cy="97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1" descr="preencoded.png"/>
          <p:cNvPicPr preferRelativeResize="0"/>
          <p:nvPr/>
        </p:nvPicPr>
        <p:blipFill rotWithShape="1">
          <a:blip r:embed="rId6">
            <a:alphaModFix/>
          </a:blip>
          <a:srcRect l="86424" t="31146" r="866" b="31145"/>
          <a:stretch/>
        </p:blipFill>
        <p:spPr>
          <a:xfrm>
            <a:off x="9144000" y="5143500"/>
            <a:ext cx="1510848" cy="1498854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1"/>
          <p:cNvSpPr/>
          <p:nvPr/>
        </p:nvSpPr>
        <p:spPr>
          <a:xfrm>
            <a:off x="1294175" y="914400"/>
            <a:ext cx="3973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998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1800" dirty="0">
                <a:solidFill>
                  <a:srgbClr val="FFFFFF"/>
                </a:solidFill>
                <a:latin typeface="Inter"/>
                <a:ea typeface="Inter"/>
                <a:cs typeface="Calibri"/>
                <a:sym typeface="Inter"/>
              </a:rPr>
              <a:t>ПРОЕКТНЫЙ МЕНЕДЖМЕНТ</a:t>
            </a: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8" name="Google Shape;168;p22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506191" y="5305425"/>
            <a:ext cx="6781809" cy="498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22"/>
          <p:cNvSpPr/>
          <p:nvPr/>
        </p:nvSpPr>
        <p:spPr>
          <a:xfrm>
            <a:off x="1429156" y="1394756"/>
            <a:ext cx="13491411" cy="7604865"/>
          </a:xfrm>
          <a:prstGeom prst="roundRect">
            <a:avLst>
              <a:gd name="adj" fmla="val 3588"/>
            </a:avLst>
          </a:prstGeom>
          <a:solidFill>
            <a:srgbClr val="FFFFFF"/>
          </a:solidFill>
          <a:ln>
            <a:noFill/>
          </a:ln>
          <a:effectLst>
            <a:outerShdw blurRad="723900" dist="38100" dir="2700000" algn="tl" rotWithShape="0">
              <a:srgbClr val="000000">
                <a:alpha val="15686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 b="0" i="0" u="none" strike="noStrike" cap="non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72" name="Google Shape;172;p22"/>
          <p:cNvSpPr/>
          <p:nvPr/>
        </p:nvSpPr>
        <p:spPr>
          <a:xfrm>
            <a:off x="2600249" y="2814375"/>
            <a:ext cx="11099709" cy="1274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ru-RU" sz="5600" b="1" i="0" u="none" strike="noStrike" cap="none" dirty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Методология управления проектами</a:t>
            </a:r>
            <a:r>
              <a:rPr lang="ru-RU" sz="5600" b="1" dirty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5600" b="1" i="0" u="none" strike="noStrike" cap="none" dirty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-</a:t>
            </a:r>
            <a:endParaRPr sz="56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p22"/>
          <p:cNvSpPr/>
          <p:nvPr/>
        </p:nvSpPr>
        <p:spPr>
          <a:xfrm>
            <a:off x="2246051" y="3083236"/>
            <a:ext cx="11951212" cy="1274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endParaRPr sz="3000" b="0" i="0" u="none" strike="noStrike" cap="small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p22"/>
          <p:cNvSpPr txBox="1"/>
          <p:nvPr/>
        </p:nvSpPr>
        <p:spPr>
          <a:xfrm>
            <a:off x="2600249" y="4451023"/>
            <a:ext cx="11783408" cy="1384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b="0" i="0" u="none" strike="noStrike" cap="none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это набор руководящих принципов и процедур для управления проектом.</a:t>
            </a:r>
          </a:p>
        </p:txBody>
      </p:sp>
      <p:grpSp>
        <p:nvGrpSpPr>
          <p:cNvPr id="175" name="Google Shape;175;p22"/>
          <p:cNvGrpSpPr/>
          <p:nvPr/>
        </p:nvGrpSpPr>
        <p:grpSpPr>
          <a:xfrm>
            <a:off x="6801930" y="1083225"/>
            <a:ext cx="2916120" cy="579298"/>
            <a:chOff x="6556450" y="1100561"/>
            <a:chExt cx="2916120" cy="579298"/>
          </a:xfrm>
        </p:grpSpPr>
        <p:sp>
          <p:nvSpPr>
            <p:cNvPr id="176" name="Google Shape;176;p22"/>
            <p:cNvSpPr/>
            <p:nvPr/>
          </p:nvSpPr>
          <p:spPr>
            <a:xfrm>
              <a:off x="6556450" y="1156485"/>
              <a:ext cx="2839453" cy="523374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77;p22"/>
            <p:cNvSpPr/>
            <p:nvPr/>
          </p:nvSpPr>
          <p:spPr>
            <a:xfrm>
              <a:off x="6633070" y="1100561"/>
              <a:ext cx="2839500" cy="29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9983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 dirty="0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ПОЛЕЗНО ЗНАТЬ</a:t>
              </a: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78" name="Google Shape;178;p22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361065" y="930994"/>
            <a:ext cx="2276477" cy="97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1907758" y="656369"/>
            <a:ext cx="1257300" cy="12477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74;p22">
            <a:extLst>
              <a:ext uri="{FF2B5EF4-FFF2-40B4-BE49-F238E27FC236}">
                <a16:creationId xmlns:a16="http://schemas.microsoft.com/office/drawing/2014/main" id="{5D2FE640-E8AD-D8B5-383D-6CCEA0603B0F}"/>
              </a:ext>
            </a:extLst>
          </p:cNvPr>
          <p:cNvSpPr txBox="1"/>
          <p:nvPr/>
        </p:nvSpPr>
        <p:spPr>
          <a:xfrm>
            <a:off x="2600249" y="6275471"/>
            <a:ext cx="11783408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b="1" i="0" u="none" strike="noStrike" cap="none" dirty="0">
                <a:solidFill>
                  <a:srgbClr val="F4841E"/>
                </a:solidFill>
                <a:latin typeface="Inter"/>
                <a:ea typeface="Inter"/>
                <a:cs typeface="Inter"/>
                <a:sym typeface="Inter"/>
              </a:rPr>
              <a:t>Тип проекта </a:t>
            </a:r>
            <a:r>
              <a:rPr lang="ru-RU" sz="2800" i="0" u="none" strike="noStrike" cap="none" dirty="0">
                <a:solidFill>
                  <a:schemeClr val="tx1"/>
                </a:solidFill>
                <a:latin typeface="Inter"/>
                <a:ea typeface="Inter"/>
                <a:cs typeface="Inter"/>
                <a:sym typeface="Inter"/>
              </a:rPr>
              <a:t>определяет наиболее подходящую методологию.</a:t>
            </a:r>
            <a:r>
              <a:rPr lang="ru-RU" sz="2800" b="1" i="0" u="none" strike="noStrike" cap="none" dirty="0">
                <a:solidFill>
                  <a:schemeClr val="tx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endParaRPr sz="2800" b="0" i="0" u="none" strike="noStrike" cap="none" dirty="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1687722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g197b990a13c_4_5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710611" y="0"/>
            <a:ext cx="3577387" cy="10286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g197b990a13c_4_5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399456" y="3808288"/>
            <a:ext cx="8888544" cy="647871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g197b990a13c_4_5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66750" y="1409700"/>
            <a:ext cx="8096250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Google Shape;48;g197b990a13c_4_5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5361065" y="930994"/>
            <a:ext cx="2276477" cy="973150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g197b990a13c_4_5"/>
          <p:cNvSpPr/>
          <p:nvPr/>
        </p:nvSpPr>
        <p:spPr>
          <a:xfrm>
            <a:off x="954000" y="972000"/>
            <a:ext cx="12075625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en-US" sz="6400" b="1" i="0" u="none" strike="noStrike" cap="none" dirty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ВАЖНО:</a:t>
            </a:r>
            <a:endParaRPr sz="64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F0F9C5-3150-820D-11AA-65EFD19109B8}"/>
              </a:ext>
            </a:extLst>
          </p:cNvPr>
          <p:cNvSpPr txBox="1"/>
          <p:nvPr/>
        </p:nvSpPr>
        <p:spPr>
          <a:xfrm>
            <a:off x="953999" y="4596026"/>
            <a:ext cx="6767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Как выбирается методология:</a:t>
            </a:r>
            <a:endParaRPr lang="en-US" sz="2800" b="1" dirty="0">
              <a:solidFill>
                <a:schemeClr val="tx1"/>
              </a:solidFill>
              <a:latin typeface="Inter" panose="020B0604020202020204" charset="0"/>
              <a:ea typeface="Inter" panose="020B060402020202020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7DF10EB-6C11-637E-4398-6D1A4EF93086}"/>
              </a:ext>
            </a:extLst>
          </p:cNvPr>
          <p:cNvSpPr txBox="1"/>
          <p:nvPr/>
        </p:nvSpPr>
        <p:spPr>
          <a:xfrm>
            <a:off x="953999" y="5477983"/>
            <a:ext cx="76947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latin typeface="Inter" panose="020B0604020202020204" charset="0"/>
                <a:ea typeface="Inter" panose="020B0604020202020204" charset="0"/>
              </a:rPr>
              <a:t>График проекта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latin typeface="Inter" panose="020B0604020202020204" charset="0"/>
                <a:ea typeface="Inter" panose="020B0604020202020204" charset="0"/>
              </a:rPr>
              <a:t>Тип задач и их кол-во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latin typeface="Inter" panose="020B0604020202020204" charset="0"/>
                <a:ea typeface="Inter" panose="020B0604020202020204" charset="0"/>
              </a:rPr>
              <a:t>Бюджет и ресурсы проекта</a:t>
            </a: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Отраслевые практики</a:t>
            </a:r>
          </a:p>
        </p:txBody>
      </p:sp>
      <p:sp>
        <p:nvSpPr>
          <p:cNvPr id="14" name="Google Shape;174;p22">
            <a:extLst>
              <a:ext uri="{FF2B5EF4-FFF2-40B4-BE49-F238E27FC236}">
                <a16:creationId xmlns:a16="http://schemas.microsoft.com/office/drawing/2014/main" id="{C155DBB9-DEB0-0072-BF98-EF22026FF46C}"/>
              </a:ext>
            </a:extLst>
          </p:cNvPr>
          <p:cNvSpPr txBox="1"/>
          <p:nvPr/>
        </p:nvSpPr>
        <p:spPr>
          <a:xfrm>
            <a:off x="953999" y="2423334"/>
            <a:ext cx="11783408" cy="1384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i="0" u="none" strike="noStrike" cap="none" dirty="0">
                <a:solidFill>
                  <a:schemeClr val="tx1"/>
                </a:solidFill>
                <a:latin typeface="Inter"/>
                <a:ea typeface="Inter"/>
                <a:cs typeface="Inter"/>
                <a:sym typeface="Inter"/>
              </a:rPr>
              <a:t>В целом методологии управления проектами делятся на две большие категории </a:t>
            </a:r>
            <a:r>
              <a:rPr lang="ru-RU" sz="2800" b="1" i="0" u="none" strike="noStrike" cap="none" dirty="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rPr>
              <a:t>– жесткие и гибкие.</a:t>
            </a:r>
          </a:p>
        </p:txBody>
      </p:sp>
      <p:sp>
        <p:nvSpPr>
          <p:cNvPr id="2" name="Google Shape;174;p22">
            <a:extLst>
              <a:ext uri="{FF2B5EF4-FFF2-40B4-BE49-F238E27FC236}">
                <a16:creationId xmlns:a16="http://schemas.microsoft.com/office/drawing/2014/main" id="{0573FAD0-F31A-AF63-2393-D534A0FF497F}"/>
              </a:ext>
            </a:extLst>
          </p:cNvPr>
          <p:cNvSpPr txBox="1"/>
          <p:nvPr/>
        </p:nvSpPr>
        <p:spPr>
          <a:xfrm>
            <a:off x="953999" y="7930274"/>
            <a:ext cx="11783408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b="1" dirty="0">
                <a:solidFill>
                  <a:schemeClr val="tx1"/>
                </a:solidFill>
                <a:latin typeface="Inter"/>
                <a:ea typeface="Inter"/>
                <a:cs typeface="Inter"/>
                <a:sym typeface="Inter"/>
              </a:rPr>
              <a:t>О каких</a:t>
            </a:r>
            <a:r>
              <a:rPr lang="ru-RU" sz="2800" b="1" i="0" u="none" strike="noStrike" cap="none" dirty="0">
                <a:solidFill>
                  <a:schemeClr val="tx1"/>
                </a:solidFill>
                <a:latin typeface="Inter"/>
                <a:ea typeface="Inter"/>
                <a:cs typeface="Inter"/>
                <a:sym typeface="Inter"/>
              </a:rPr>
              <a:t> методологиях вы слышали?</a:t>
            </a:r>
            <a:endParaRPr lang="ru-RU" sz="2800" b="1" i="0" u="none" strike="noStrike" cap="none" dirty="0">
              <a:solidFill>
                <a:schemeClr val="accen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51E892-41DA-25CF-10FF-D33BE844D5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34518" y="6515235"/>
            <a:ext cx="5435600" cy="356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6131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3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7999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3"/>
          <p:cNvSpPr/>
          <p:nvPr/>
        </p:nvSpPr>
        <p:spPr>
          <a:xfrm>
            <a:off x="4990699" y="2536027"/>
            <a:ext cx="11612880" cy="4598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ru-RU" sz="8600" b="1" i="0" u="none" strike="noStrike" cap="none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Описание методологий</a:t>
            </a:r>
            <a:endParaRPr lang="en-US" sz="8600" b="1" i="0" u="none" strike="noStrike" cap="none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77" name="Google Shape;77;p13"/>
          <p:cNvSpPr txBox="1"/>
          <p:nvPr/>
        </p:nvSpPr>
        <p:spPr>
          <a:xfrm>
            <a:off x="1542196" y="1684324"/>
            <a:ext cx="4204651" cy="3785652"/>
          </a:xfrm>
          <a:prstGeom prst="rect">
            <a:avLst/>
          </a:prstGeom>
          <a:noFill/>
          <a:ln>
            <a:noFill/>
          </a:ln>
          <a:effectLst>
            <a:outerShdw dist="292100" dir="2700000" algn="tl" rotWithShape="0">
              <a:schemeClr val="accent4">
                <a:alpha val="40000"/>
              </a:scheme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2</a:t>
            </a:r>
            <a:endParaRPr sz="24000" b="1" i="0" u="none" strike="noStrike" cap="none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78" name="Google Shape;78;p13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506191" y="5305425"/>
            <a:ext cx="6781809" cy="49815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9" name="Google Shape;79;p13"/>
          <p:cNvCxnSpPr/>
          <p:nvPr/>
        </p:nvCxnSpPr>
        <p:spPr>
          <a:xfrm>
            <a:off x="4219074" y="0"/>
            <a:ext cx="0" cy="5422232"/>
          </a:xfrm>
          <a:prstGeom prst="straightConnector1">
            <a:avLst/>
          </a:prstGeom>
          <a:noFill/>
          <a:ln w="635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80" name="Google Shape;80;p13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5361065" y="930994"/>
            <a:ext cx="2276477" cy="9731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267888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" name="Google Shape;287;p6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059025" y="952500"/>
            <a:ext cx="2276477" cy="97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6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6661031" cy="34570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48;g197b990a13c_4_5" descr="preencoded.png">
            <a:extLst>
              <a:ext uri="{FF2B5EF4-FFF2-40B4-BE49-F238E27FC236}">
                <a16:creationId xmlns:a16="http://schemas.microsoft.com/office/drawing/2014/main" id="{7D81993E-4A38-0731-F262-3C282A266115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5361065" y="930994"/>
            <a:ext cx="2276477" cy="9731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292;p6">
            <a:extLst>
              <a:ext uri="{FF2B5EF4-FFF2-40B4-BE49-F238E27FC236}">
                <a16:creationId xmlns:a16="http://schemas.microsoft.com/office/drawing/2014/main" id="{9D2B8EE0-77DE-81C5-41A4-5A3E6ADBC362}"/>
              </a:ext>
            </a:extLst>
          </p:cNvPr>
          <p:cNvSpPr/>
          <p:nvPr/>
        </p:nvSpPr>
        <p:spPr>
          <a:xfrm>
            <a:off x="1953986" y="4940405"/>
            <a:ext cx="5372100" cy="6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40"/>
              <a:buFont typeface="Arial"/>
              <a:buNone/>
            </a:pPr>
            <a:r>
              <a:rPr lang="ru-RU" sz="3940" b="1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Жесткие (классические)</a:t>
            </a:r>
            <a:endParaRPr sz="3940" b="1" i="0" u="none" strike="noStrike" cap="none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292;p6">
            <a:extLst>
              <a:ext uri="{FF2B5EF4-FFF2-40B4-BE49-F238E27FC236}">
                <a16:creationId xmlns:a16="http://schemas.microsoft.com/office/drawing/2014/main" id="{E3371529-52DB-AD55-F341-5E4535986AD5}"/>
              </a:ext>
            </a:extLst>
          </p:cNvPr>
          <p:cNvSpPr/>
          <p:nvPr/>
        </p:nvSpPr>
        <p:spPr>
          <a:xfrm>
            <a:off x="10329370" y="4940405"/>
            <a:ext cx="4905188" cy="6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40"/>
              <a:buFont typeface="Arial"/>
              <a:buNone/>
            </a:pPr>
            <a:r>
              <a:rPr lang="ru-RU" sz="3940" b="1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Гибкие</a:t>
            </a:r>
            <a:endParaRPr sz="3940" b="1" i="0" u="none" strike="noStrike" cap="none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2256E4-A0B6-8A42-DE19-7F7A61B1A735}"/>
              </a:ext>
            </a:extLst>
          </p:cNvPr>
          <p:cNvSpPr txBox="1"/>
          <p:nvPr/>
        </p:nvSpPr>
        <p:spPr>
          <a:xfrm>
            <a:off x="1953986" y="6287512"/>
            <a:ext cx="625384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latin typeface="Inter" panose="020B0604020202020204" charset="0"/>
                <a:ea typeface="Inter" panose="020B0604020202020204" charset="0"/>
              </a:rPr>
              <a:t>Ориентация на предсказуемые процессы разработки программного обеспечения с четко обозначенными целями;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Планирование, в котором определяются этапы с объемом работ, ресурсами, сроками и уровнем качества работ.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9BF330-A05D-9B4B-5E93-A89407D9D070}"/>
              </a:ext>
            </a:extLst>
          </p:cNvPr>
          <p:cNvSpPr txBox="1"/>
          <p:nvPr/>
        </p:nvSpPr>
        <p:spPr>
          <a:xfrm>
            <a:off x="10329370" y="6287512"/>
            <a:ext cx="616993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latin typeface="Inter" panose="020B0604020202020204" charset="0"/>
                <a:ea typeface="Inter" panose="020B0604020202020204" charset="0"/>
              </a:rPr>
              <a:t>Осознание того, что процессы разработки программного обеспечения в принципе непредсказуемы;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Соблюдение баланса между параметрами проекта: объем работ, ресурсы, сроки и уровень качества работ.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A7C4892-6D16-D918-7C49-9A3D0562346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1344" t="8498" r="20566" b="31896"/>
          <a:stretch/>
        </p:blipFill>
        <p:spPr>
          <a:xfrm>
            <a:off x="10329370" y="3747611"/>
            <a:ext cx="999482" cy="102555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E168B33-B214-3F54-2CC4-159E6F7BBFD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5495" t="32297" r="13626" b="38621"/>
          <a:stretch/>
        </p:blipFill>
        <p:spPr>
          <a:xfrm>
            <a:off x="1953986" y="3962237"/>
            <a:ext cx="1835270" cy="810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3815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5"/>
          <p:cNvSpPr/>
          <p:nvPr/>
        </p:nvSpPr>
        <p:spPr>
          <a:xfrm>
            <a:off x="936000" y="972000"/>
            <a:ext cx="12230100" cy="1169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ru-RU" sz="5600" b="1" dirty="0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Классическая модель </a:t>
            </a:r>
            <a:endParaRPr sz="56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2" name="Google Shape;242;p25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361065" y="930994"/>
            <a:ext cx="2276477" cy="97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CD23EEA-2B33-0F3D-60DD-7BAEA89453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6521" y="2141650"/>
            <a:ext cx="14094958" cy="7852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0135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g197b990a13c_4_5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710611" y="0"/>
            <a:ext cx="3577387" cy="10286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g197b990a13c_4_5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399456" y="3808288"/>
            <a:ext cx="8888544" cy="647871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g197b990a13c_4_5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66750" y="1409700"/>
            <a:ext cx="8096250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Google Shape;48;g197b990a13c_4_5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5361065" y="930994"/>
            <a:ext cx="2276477" cy="973150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g197b990a13c_4_5"/>
          <p:cNvSpPr/>
          <p:nvPr/>
        </p:nvSpPr>
        <p:spPr>
          <a:xfrm>
            <a:off x="954000" y="972000"/>
            <a:ext cx="12075625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ru-RU" sz="6400" b="1" i="0" u="none" strike="noStrike" cap="none" dirty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Плюсы и минусы</a:t>
            </a:r>
            <a:endParaRPr sz="64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533A807-1341-2368-26AF-125D3EF5EC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6970" y="2489700"/>
            <a:ext cx="1664238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en-US" sz="3200" b="1" i="0" u="none" strike="noStrike" cap="none" normalizeH="0" baseline="0" dirty="0">
                <a:ln>
                  <a:noFill/>
                </a:ln>
                <a:solidFill>
                  <a:srgbClr val="F4841E"/>
                </a:solidFill>
                <a:effectLst/>
                <a:latin typeface="Inter" panose="020B0604020202020204" charset="0"/>
                <a:ea typeface="Inter" panose="020B0604020202020204" charset="0"/>
              </a:rPr>
              <a:t>Плюсы</a:t>
            </a:r>
            <a:endParaRPr kumimoji="0" lang="en-US" altLang="en-US" sz="3200" b="1" i="0" u="none" strike="noStrike" cap="none" normalizeH="0" baseline="0" dirty="0">
              <a:ln>
                <a:noFill/>
              </a:ln>
              <a:solidFill>
                <a:srgbClr val="F4841E"/>
              </a:solidFill>
              <a:effectLst/>
              <a:latin typeface="Inter" panose="020B0604020202020204" charset="0"/>
              <a:ea typeface="Inter" panose="020B060402020202020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9D7F990-3B8B-A6FE-A021-822EFE1A53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4000" y="6755255"/>
            <a:ext cx="1867819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en-US" sz="3200" b="1" i="0" u="none" strike="noStrike" cap="none" normalizeH="0" baseline="0" dirty="0">
                <a:ln>
                  <a:noFill/>
                </a:ln>
                <a:solidFill>
                  <a:srgbClr val="F4841E"/>
                </a:solidFill>
                <a:effectLst/>
                <a:latin typeface="Inter" panose="020B0604020202020204" charset="0"/>
                <a:ea typeface="Inter" panose="020B0604020202020204" charset="0"/>
              </a:rPr>
              <a:t>Минусы</a:t>
            </a:r>
            <a:endParaRPr kumimoji="0" lang="en-US" altLang="en-US" sz="3200" b="1" i="0" u="none" strike="noStrike" cap="none" normalizeH="0" baseline="0" dirty="0">
              <a:ln>
                <a:noFill/>
              </a:ln>
              <a:solidFill>
                <a:srgbClr val="F4841E"/>
              </a:solidFill>
              <a:effectLst/>
              <a:latin typeface="Inter" panose="020B0604020202020204" charset="0"/>
              <a:ea typeface="Inter" panose="020B0604020202020204" charset="0"/>
            </a:endParaRPr>
          </a:p>
        </p:txBody>
      </p:sp>
      <p:sp>
        <p:nvSpPr>
          <p:cNvPr id="4" name="Google Shape;291;p6">
            <a:extLst>
              <a:ext uri="{FF2B5EF4-FFF2-40B4-BE49-F238E27FC236}">
                <a16:creationId xmlns:a16="http://schemas.microsoft.com/office/drawing/2014/main" id="{0836B340-F688-34DC-B496-11C86F1C456C}"/>
              </a:ext>
            </a:extLst>
          </p:cNvPr>
          <p:cNvSpPr/>
          <p:nvPr/>
        </p:nvSpPr>
        <p:spPr>
          <a:xfrm>
            <a:off x="916970" y="7848556"/>
            <a:ext cx="11993487" cy="1466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85"/>
              <a:buFont typeface="Arial" panose="020B0604020202020204" pitchFamily="34" charset="0"/>
              <a:buChar char="•"/>
            </a:pPr>
            <a:r>
              <a:rPr lang="ru-RU" sz="2400" b="0" i="0" u="none" strike="noStrike" cap="none" dirty="0">
                <a:solidFill>
                  <a:schemeClr val="tx1"/>
                </a:solidFill>
                <a:latin typeface="Inter"/>
                <a:ea typeface="Inter"/>
                <a:cs typeface="Inter"/>
                <a:sym typeface="Inter"/>
              </a:rPr>
              <a:t>затраты времени на ведение подробной документации;</a:t>
            </a:r>
            <a:endParaRPr lang="en-US" sz="2400" b="0" i="0" u="none" strike="noStrike" cap="none" dirty="0">
              <a:solidFill>
                <a:schemeClr val="tx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85"/>
              <a:buFont typeface="Arial" panose="020B0604020202020204" pitchFamily="34" charset="0"/>
              <a:buChar char="•"/>
            </a:pPr>
            <a:r>
              <a:rPr lang="ru-RU" sz="2400" b="0" i="0" u="none" strike="noStrike" cap="none" dirty="0">
                <a:solidFill>
                  <a:schemeClr val="tx1"/>
                </a:solidFill>
                <a:latin typeface="Inter"/>
                <a:ea typeface="Inter"/>
                <a:cs typeface="Calibri"/>
                <a:sym typeface="Inter"/>
              </a:rPr>
              <a:t>требуются сильные аналитики;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85"/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Inter"/>
                <a:ea typeface="Inter"/>
                <a:cs typeface="Calibri"/>
                <a:sym typeface="Inter"/>
              </a:rPr>
              <a:t>затраты времени и денег достаточно высоки;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85"/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Inter"/>
                <a:ea typeface="Inter"/>
                <a:cs typeface="Calibri"/>
                <a:sym typeface="Inter"/>
              </a:rPr>
              <a:t>сложно делать стратегические изменения (</a:t>
            </a:r>
            <a:r>
              <a:rPr lang="ru-RU" sz="2400" dirty="0" err="1">
                <a:solidFill>
                  <a:schemeClr val="tx1"/>
                </a:solidFill>
                <a:latin typeface="Inter"/>
                <a:ea typeface="Inter"/>
                <a:cs typeface="Calibri"/>
                <a:sym typeface="Inter"/>
              </a:rPr>
              <a:t>пивот</a:t>
            </a:r>
            <a:r>
              <a:rPr lang="ru-RU" sz="2400" dirty="0">
                <a:solidFill>
                  <a:schemeClr val="tx1"/>
                </a:solidFill>
                <a:latin typeface="Inter"/>
                <a:ea typeface="Inter"/>
                <a:cs typeface="Calibri"/>
                <a:sym typeface="Inter"/>
              </a:rPr>
              <a:t>) в случае с продуктами.</a:t>
            </a:r>
            <a:endParaRPr lang="en-US" sz="2400" b="0" i="0" u="none" strike="noStrike" cap="none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291;p6">
            <a:extLst>
              <a:ext uri="{FF2B5EF4-FFF2-40B4-BE49-F238E27FC236}">
                <a16:creationId xmlns:a16="http://schemas.microsoft.com/office/drawing/2014/main" id="{58D50F8C-247C-1EA8-9047-7FA44B0F52A2}"/>
              </a:ext>
            </a:extLst>
          </p:cNvPr>
          <p:cNvSpPr/>
          <p:nvPr/>
        </p:nvSpPr>
        <p:spPr>
          <a:xfrm>
            <a:off x="954000" y="3442133"/>
            <a:ext cx="11956457" cy="23068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85"/>
              <a:buFont typeface="Arial" panose="020B0604020202020204" pitchFamily="34" charset="0"/>
              <a:buChar char="•"/>
            </a:pPr>
            <a:r>
              <a:rPr lang="ru-RU" sz="2400" b="0" i="0" u="none" strike="noStrike" cap="none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предельная детализация каждого шага работы, сопровождающаяся документированием;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85"/>
              <a:buFont typeface="Arial" panose="020B0604020202020204" pitchFamily="34" charset="0"/>
              <a:buChar char="•"/>
            </a:pPr>
            <a:r>
              <a:rPr lang="ru-RU" sz="2400" b="0" i="0" u="none" strike="noStrike" cap="none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  <a:cs typeface="Calibri"/>
                <a:sym typeface="Calibri"/>
              </a:rPr>
              <a:t>требования максимально внятно и четко изложены, не могут противоречить друг другу или меняться в середине работы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85"/>
              <a:buFont typeface="Arial" panose="020B0604020202020204" pitchFamily="34" charset="0"/>
              <a:buChar char="•"/>
            </a:pPr>
            <a:r>
              <a:rPr lang="ru-RU" sz="2400" b="0" i="0" u="none" strike="noStrike" cap="none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  <a:cs typeface="Calibri"/>
                <a:sym typeface="Calibri"/>
              </a:rPr>
              <a:t>легкость понимания методики как таковой даже для не самых опытных разработчиков;</a:t>
            </a:r>
            <a:endParaRPr lang="en-US" sz="2400" b="0" i="0" u="none" strike="noStrike" cap="none" dirty="0">
              <a:solidFill>
                <a:schemeClr val="tx1"/>
              </a:solidFill>
              <a:latin typeface="Inter" panose="020B0604020202020204" charset="0"/>
              <a:ea typeface="Inter" panose="020B0604020202020204" charset="0"/>
              <a:cs typeface="Calibri"/>
              <a:sym typeface="Calibri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85"/>
              <a:buFont typeface="Arial" panose="020B0604020202020204" pitchFamily="34" charset="0"/>
              <a:buChar char="•"/>
            </a:pPr>
            <a:r>
              <a:rPr lang="ru-RU" sz="2400" b="0" i="0" u="none" strike="noStrike" cap="none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  <a:cs typeface="Calibri"/>
                <a:sym typeface="Calibri"/>
              </a:rPr>
              <a:t>легкость контроля и, при необходимости, передачи проекта другой команде, благодаря строгой системе отчетности.</a:t>
            </a:r>
            <a:endParaRPr lang="en-US" sz="2400" b="0" i="0" u="none" strike="noStrike" cap="none" dirty="0">
              <a:solidFill>
                <a:schemeClr val="tx1"/>
              </a:solidFill>
              <a:latin typeface="Inter" panose="020B0604020202020204" charset="0"/>
              <a:ea typeface="Inter" panose="020B0604020202020204" charset="0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390682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g197b990a13c_4_5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710611" y="0"/>
            <a:ext cx="3577387" cy="10286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g197b990a13c_4_5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399456" y="3808288"/>
            <a:ext cx="8888544" cy="647871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g197b990a13c_4_5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66750" y="1409700"/>
            <a:ext cx="8096250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Google Shape;48;g197b990a13c_4_5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5361065" y="930994"/>
            <a:ext cx="2276477" cy="973150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g197b990a13c_4_5"/>
          <p:cNvSpPr/>
          <p:nvPr/>
        </p:nvSpPr>
        <p:spPr>
          <a:xfrm>
            <a:off x="954000" y="972000"/>
            <a:ext cx="12075625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ru-RU" sz="6400" b="1" i="0" u="none" strike="noStrike" cap="none" dirty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Когда применяется</a:t>
            </a:r>
            <a:endParaRPr sz="64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291;p6">
            <a:extLst>
              <a:ext uri="{FF2B5EF4-FFF2-40B4-BE49-F238E27FC236}">
                <a16:creationId xmlns:a16="http://schemas.microsoft.com/office/drawing/2014/main" id="{58D50F8C-247C-1EA8-9047-7FA44B0F52A2}"/>
              </a:ext>
            </a:extLst>
          </p:cNvPr>
          <p:cNvSpPr/>
          <p:nvPr/>
        </p:nvSpPr>
        <p:spPr>
          <a:xfrm>
            <a:off x="916970" y="3363295"/>
            <a:ext cx="11902029" cy="1655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85"/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З</a:t>
            </a:r>
            <a:r>
              <a:rPr lang="ru-RU" sz="2000" b="0" i="0" u="none" strike="noStrike" cap="none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аказчик участвует в проекте только на первом этапе и принимает готовый продукт;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85"/>
              <a:buFont typeface="Arial" panose="020B0604020202020204" pitchFamily="34" charset="0"/>
              <a:buChar char="•"/>
            </a:pPr>
            <a:r>
              <a:rPr lang="ru-RU" sz="2000" b="0" i="0" u="none" strike="noStrike" cap="none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Требования к продукту не изменяются на протяжении разработки;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85"/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П</a:t>
            </a:r>
            <a:r>
              <a:rPr lang="ru-RU" sz="2000" b="0" i="0" u="none" strike="noStrike" cap="none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роект отличается высокой сложностью, длительностью и дороговизной;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85"/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О</a:t>
            </a:r>
            <a:r>
              <a:rPr lang="ru-RU" sz="2000" b="0" i="0" u="none" strike="noStrike" cap="none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сновной приоритет — качество, даже в ущерб времени;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85"/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О</a:t>
            </a:r>
            <a:r>
              <a:rPr lang="ru-RU" sz="2000" b="0" i="0" u="none" strike="noStrike" cap="none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тсутствие необходимости в команде разработчиков экстра-класса.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E688F5B-157A-7D32-1EC6-3CAB72A32C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6970" y="2379860"/>
            <a:ext cx="8597225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en-US" sz="3200" b="1" i="0" u="none" strike="noStrike" cap="none" normalizeH="0" baseline="0" dirty="0">
                <a:ln>
                  <a:noFill/>
                </a:ln>
                <a:solidFill>
                  <a:srgbClr val="F4841E"/>
                </a:solidFill>
                <a:effectLst/>
                <a:latin typeface="Inter" panose="020B0604020202020204" charset="0"/>
                <a:ea typeface="Inter" panose="020B0604020202020204" charset="0"/>
              </a:rPr>
              <a:t>В теории работает следующим образом</a:t>
            </a:r>
            <a:endParaRPr kumimoji="0" lang="en-US" altLang="en-US" sz="3200" b="1" i="0" u="none" strike="noStrike" cap="none" normalizeH="0" baseline="0" dirty="0">
              <a:ln>
                <a:noFill/>
              </a:ln>
              <a:solidFill>
                <a:srgbClr val="F4841E"/>
              </a:solidFill>
              <a:effectLst/>
              <a:latin typeface="Inter" panose="020B0604020202020204" charset="0"/>
              <a:ea typeface="Inter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30773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g197b990a13c_4_5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710611" y="0"/>
            <a:ext cx="3577387" cy="10286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g197b990a13c_4_5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399456" y="3808288"/>
            <a:ext cx="8888544" cy="647871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g197b990a13c_4_5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66750" y="1409700"/>
            <a:ext cx="8096250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Google Shape;48;g197b990a13c_4_5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5361065" y="930994"/>
            <a:ext cx="2276477" cy="973150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g197b990a13c_4_5"/>
          <p:cNvSpPr/>
          <p:nvPr/>
        </p:nvSpPr>
        <p:spPr>
          <a:xfrm>
            <a:off x="954000" y="972000"/>
            <a:ext cx="12075625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ru-RU" sz="6400" b="1" i="0" u="none" strike="noStrike" cap="none" dirty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Когда применяется</a:t>
            </a:r>
            <a:endParaRPr sz="64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291;p6">
            <a:extLst>
              <a:ext uri="{FF2B5EF4-FFF2-40B4-BE49-F238E27FC236}">
                <a16:creationId xmlns:a16="http://schemas.microsoft.com/office/drawing/2014/main" id="{58D50F8C-247C-1EA8-9047-7FA44B0F52A2}"/>
              </a:ext>
            </a:extLst>
          </p:cNvPr>
          <p:cNvSpPr/>
          <p:nvPr/>
        </p:nvSpPr>
        <p:spPr>
          <a:xfrm>
            <a:off x="916970" y="3363295"/>
            <a:ext cx="11902029" cy="1655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85"/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tx2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З</a:t>
            </a:r>
            <a:r>
              <a:rPr lang="ru-RU" sz="2000" b="0" i="0" u="none" strike="noStrike" cap="none" dirty="0">
                <a:solidFill>
                  <a:schemeClr val="tx2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аказчик участвует в проекте только на первом этапе и принимает готовый продукт;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85"/>
              <a:buFont typeface="Arial" panose="020B0604020202020204" pitchFamily="34" charset="0"/>
              <a:buChar char="•"/>
            </a:pPr>
            <a:r>
              <a:rPr lang="ru-RU" sz="2000" b="0" i="0" u="none" strike="noStrike" cap="none" dirty="0">
                <a:solidFill>
                  <a:schemeClr val="tx2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Требования к продукту не изменяются на протяжении разработки;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85"/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tx2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П</a:t>
            </a:r>
            <a:r>
              <a:rPr lang="ru-RU" sz="2000" b="0" i="0" u="none" strike="noStrike" cap="none" dirty="0">
                <a:solidFill>
                  <a:schemeClr val="tx2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роект отличается высокой сложностью, длительностью и дороговизной;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85"/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tx2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О</a:t>
            </a:r>
            <a:r>
              <a:rPr lang="ru-RU" sz="2000" b="0" i="0" u="none" strike="noStrike" cap="none" dirty="0">
                <a:solidFill>
                  <a:schemeClr val="tx2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сновной приоритет — качество, даже в ущерб времени;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85"/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tx2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О</a:t>
            </a:r>
            <a:r>
              <a:rPr lang="ru-RU" sz="2000" b="0" i="0" u="none" strike="noStrike" cap="none" dirty="0">
                <a:solidFill>
                  <a:schemeClr val="tx2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тсутствие необходимости в команде разработчиков экстра-класса.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E688F5B-157A-7D32-1EC6-3CAB72A32C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6970" y="2379860"/>
            <a:ext cx="8597225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en-US" sz="32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Inter" panose="020B0604020202020204" charset="0"/>
                <a:ea typeface="Inter" panose="020B0604020202020204" charset="0"/>
              </a:rPr>
              <a:t>В теории работает следующим образом</a:t>
            </a:r>
            <a:endParaRPr kumimoji="0" lang="en-US" altLang="en-US" sz="3200" b="1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Inter" panose="020B0604020202020204" charset="0"/>
              <a:ea typeface="Inter" panose="020B060402020202020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B806FD7-CA1F-B0F3-6768-3A2E65635A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6969" y="5299424"/>
            <a:ext cx="2773516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en-US" sz="3200" b="1" i="0" u="none" strike="noStrike" cap="none" normalizeH="0" baseline="0" dirty="0">
                <a:ln>
                  <a:noFill/>
                </a:ln>
                <a:solidFill>
                  <a:srgbClr val="F4841E"/>
                </a:solidFill>
                <a:effectLst/>
                <a:latin typeface="Inter" panose="020B0604020202020204" charset="0"/>
                <a:ea typeface="Inter" panose="020B0604020202020204" charset="0"/>
              </a:rPr>
              <a:t>На практике</a:t>
            </a:r>
            <a:endParaRPr kumimoji="0" lang="en-US" altLang="en-US" sz="3200" b="1" i="0" u="none" strike="noStrike" cap="none" normalizeH="0" baseline="0" dirty="0">
              <a:ln>
                <a:noFill/>
              </a:ln>
              <a:solidFill>
                <a:srgbClr val="F4841E"/>
              </a:solidFill>
              <a:effectLst/>
              <a:latin typeface="Inter" panose="020B0604020202020204" charset="0"/>
              <a:ea typeface="Inter" panose="020B060402020202020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BE1172-165C-5F30-4585-BD70CF6A0BC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1959" y="6005509"/>
            <a:ext cx="5464155" cy="40084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67000EC-2460-3621-8DE1-9706F96D178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95098" y="6004367"/>
            <a:ext cx="6005197" cy="4008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863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5"/>
          <p:cNvSpPr/>
          <p:nvPr/>
        </p:nvSpPr>
        <p:spPr>
          <a:xfrm>
            <a:off x="936000" y="972000"/>
            <a:ext cx="12230100" cy="1169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ru-RU" sz="5600" b="1" dirty="0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Что это значит для разработчика?</a:t>
            </a:r>
            <a:endParaRPr sz="56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2" name="Google Shape;242;p25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361065" y="930994"/>
            <a:ext cx="2276477" cy="97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0072907-ED47-02C8-BA03-FCF6E81073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0886" y="3120738"/>
            <a:ext cx="7620000" cy="50863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36F6307-4CE3-87D2-54A0-A6682D1295E7}"/>
              </a:ext>
            </a:extLst>
          </p:cNvPr>
          <p:cNvSpPr txBox="1"/>
          <p:nvPr/>
        </p:nvSpPr>
        <p:spPr>
          <a:xfrm>
            <a:off x="4597286" y="8207088"/>
            <a:ext cx="180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b="1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Вася</a:t>
            </a:r>
            <a:endParaRPr lang="en-US" sz="3200" b="1" dirty="0">
              <a:solidFill>
                <a:schemeClr val="tx1"/>
              </a:solidFill>
              <a:latin typeface="Inter" panose="020B0604020202020204" charset="0"/>
              <a:ea typeface="Inter" panose="020B0604020202020204" charset="0"/>
            </a:endParaRPr>
          </a:p>
        </p:txBody>
      </p:sp>
      <p:sp>
        <p:nvSpPr>
          <p:cNvPr id="3" name="Google Shape;291;p6">
            <a:extLst>
              <a:ext uri="{FF2B5EF4-FFF2-40B4-BE49-F238E27FC236}">
                <a16:creationId xmlns:a16="http://schemas.microsoft.com/office/drawing/2014/main" id="{98F23E54-9A0C-7AB6-E3C4-CA6A2B388227}"/>
              </a:ext>
            </a:extLst>
          </p:cNvPr>
          <p:cNvSpPr/>
          <p:nvPr/>
        </p:nvSpPr>
        <p:spPr>
          <a:xfrm>
            <a:off x="9310886" y="3420251"/>
            <a:ext cx="7714371" cy="3675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SzPts val="2885"/>
            </a:pPr>
            <a:r>
              <a:rPr lang="ru-RU" sz="3200" b="0" i="0" u="none" strike="noStrike" cap="none" dirty="0">
                <a:solidFill>
                  <a:schemeClr val="tx1"/>
                </a:solidFill>
                <a:latin typeface="Inter"/>
                <a:ea typeface="Inter"/>
                <a:cs typeface="Calibri"/>
                <a:sym typeface="Inter"/>
              </a:rPr>
              <a:t>Не всегда, но преимущественно </a:t>
            </a:r>
            <a:r>
              <a:rPr lang="ru-RU" sz="3200" b="1" i="0" u="none" strike="noStrike" cap="none" dirty="0">
                <a:solidFill>
                  <a:schemeClr val="tx1"/>
                </a:solidFill>
                <a:latin typeface="Inter"/>
                <a:ea typeface="Inter"/>
                <a:cs typeface="Calibri"/>
                <a:sym typeface="Inter"/>
              </a:rPr>
              <a:t>ответственность за результат леж</a:t>
            </a:r>
            <a:r>
              <a:rPr lang="ru-RU" sz="3200" b="1" dirty="0">
                <a:solidFill>
                  <a:schemeClr val="tx1"/>
                </a:solidFill>
                <a:latin typeface="Inter"/>
                <a:ea typeface="Inter"/>
                <a:cs typeface="Calibri"/>
                <a:sym typeface="Inter"/>
              </a:rPr>
              <a:t>и</a:t>
            </a:r>
            <a:r>
              <a:rPr lang="ru-RU" sz="3200" b="1" i="0" u="none" strike="noStrike" cap="none" dirty="0">
                <a:solidFill>
                  <a:schemeClr val="tx1"/>
                </a:solidFill>
                <a:latin typeface="Inter"/>
                <a:ea typeface="Inter"/>
                <a:cs typeface="Calibri"/>
                <a:sym typeface="Inter"/>
              </a:rPr>
              <a:t>т на менеджере</a:t>
            </a:r>
            <a:r>
              <a:rPr lang="ru-RU" sz="3200" b="0" i="0" u="none" strike="noStrike" cap="none" dirty="0">
                <a:solidFill>
                  <a:schemeClr val="tx1"/>
                </a:solidFill>
                <a:latin typeface="Inter"/>
                <a:ea typeface="Inter"/>
                <a:cs typeface="Calibri"/>
                <a:sym typeface="Inter"/>
              </a:rPr>
              <a:t>, а не на команде разработки.</a:t>
            </a:r>
            <a:r>
              <a:rPr lang="ru-RU" sz="3200" dirty="0">
                <a:solidFill>
                  <a:schemeClr val="tx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</a:p>
          <a:p>
            <a:pPr>
              <a:buSzPts val="2885"/>
            </a:pPr>
            <a:endParaRPr lang="ru-RU" sz="3200" dirty="0">
              <a:solidFill>
                <a:schemeClr val="tx1"/>
              </a:solidFill>
              <a:latin typeface="Inter"/>
              <a:ea typeface="Inter"/>
              <a:cs typeface="Inter"/>
              <a:sym typeface="Inter"/>
            </a:endParaRPr>
          </a:p>
          <a:p>
            <a:pPr>
              <a:buSzPts val="2885"/>
            </a:pPr>
            <a:r>
              <a:rPr lang="ru-RU" sz="3200" dirty="0">
                <a:solidFill>
                  <a:schemeClr val="tx1"/>
                </a:solidFill>
                <a:latin typeface="Inter"/>
                <a:ea typeface="Inter"/>
                <a:cs typeface="Inter"/>
                <a:sym typeface="Inter"/>
              </a:rPr>
              <a:t>Однако, как и в любой профессии, талантливых менеджеров </a:t>
            </a:r>
            <a:r>
              <a:rPr lang="ru-RU" sz="3200" b="1" dirty="0">
                <a:solidFill>
                  <a:schemeClr val="tx1"/>
                </a:solidFill>
                <a:latin typeface="Inter"/>
                <a:ea typeface="Inter"/>
                <a:cs typeface="Inter"/>
                <a:sym typeface="Inter"/>
              </a:rPr>
              <a:t>немного.</a:t>
            </a:r>
          </a:p>
          <a:p>
            <a:pPr>
              <a:buSzPts val="2885"/>
            </a:pPr>
            <a:endParaRPr lang="ru-RU" sz="3200" dirty="0">
              <a:solidFill>
                <a:schemeClr val="tx1"/>
              </a:solidFill>
              <a:latin typeface="Inter"/>
              <a:ea typeface="Inter"/>
              <a:cs typeface="Inter"/>
              <a:sym typeface="Inter"/>
            </a:endParaRPr>
          </a:p>
          <a:p>
            <a:pPr>
              <a:buSzPts val="2885"/>
            </a:pPr>
            <a:r>
              <a:rPr lang="ru-RU" sz="3200" dirty="0">
                <a:solidFill>
                  <a:schemeClr val="tx1"/>
                </a:solidFill>
                <a:latin typeface="Inter"/>
                <a:ea typeface="Inter"/>
                <a:cs typeface="Inter"/>
                <a:sym typeface="Inter"/>
              </a:rPr>
              <a:t>Предельно важно участвовать в </a:t>
            </a:r>
            <a:r>
              <a:rPr lang="ru-RU" sz="3200" b="1" dirty="0">
                <a:solidFill>
                  <a:schemeClr val="tx1"/>
                </a:solidFill>
                <a:latin typeface="Inter"/>
                <a:ea typeface="Inter"/>
                <a:cs typeface="Inter"/>
                <a:sym typeface="Inter"/>
              </a:rPr>
              <a:t>первоначальной оценке </a:t>
            </a:r>
            <a:r>
              <a:rPr lang="ru-RU" sz="3200" dirty="0">
                <a:solidFill>
                  <a:schemeClr val="tx1"/>
                </a:solidFill>
                <a:latin typeface="Inter"/>
                <a:ea typeface="Inter"/>
                <a:cs typeface="Inter"/>
                <a:sym typeface="Inter"/>
              </a:rPr>
              <a:t>проекта.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85"/>
            </a:pPr>
            <a:endParaRPr lang="ru-RU" sz="3200" b="0" i="0" u="none" strike="noStrike" cap="none" dirty="0">
              <a:solidFill>
                <a:schemeClr val="tx1"/>
              </a:solidFill>
              <a:latin typeface="Inter"/>
              <a:ea typeface="Inter"/>
              <a:cs typeface="Calibri"/>
              <a:sym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30069581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5"/>
          <p:cNvSpPr/>
          <p:nvPr/>
        </p:nvSpPr>
        <p:spPr>
          <a:xfrm>
            <a:off x="936000" y="972000"/>
            <a:ext cx="12230100" cy="1169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ru-RU" sz="5600" b="1" dirty="0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Итеративно-инкрементальная модель</a:t>
            </a:r>
            <a:endParaRPr sz="56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2" name="Google Shape;242;p25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361065" y="930994"/>
            <a:ext cx="2276477" cy="97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77CFA2A-B4BF-887A-8D44-F9968B5011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5004" y="2332060"/>
            <a:ext cx="13317992" cy="7535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946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3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710611" y="0"/>
            <a:ext cx="3577387" cy="10286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3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399456" y="3808288"/>
            <a:ext cx="8888544" cy="647871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3"/>
          <p:cNvSpPr/>
          <p:nvPr/>
        </p:nvSpPr>
        <p:spPr>
          <a:xfrm>
            <a:off x="936000" y="972000"/>
            <a:ext cx="11239958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en-US" sz="6400" b="1" i="0" u="none" strike="noStrike" cap="none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ПЛАН ЗАНЯТИЯ</a:t>
            </a:r>
            <a:endParaRPr sz="64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0" name="Google Shape;60;p3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5361065" y="930994"/>
            <a:ext cx="2276477" cy="9731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872908E-1119-9E3E-9BE6-3674C2FB7AD4}"/>
              </a:ext>
            </a:extLst>
          </p:cNvPr>
          <p:cNvSpPr txBox="1"/>
          <p:nvPr/>
        </p:nvSpPr>
        <p:spPr>
          <a:xfrm>
            <a:off x="936000" y="3296295"/>
            <a:ext cx="11239957" cy="29557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ru-RU" sz="3200" dirty="0"/>
              <a:t>Зачем нужны методологии управления разработкой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ru-RU" sz="3200" dirty="0"/>
              <a:t>Описание методологий </a:t>
            </a:r>
            <a:r>
              <a:rPr lang="en-US" sz="3200" dirty="0"/>
              <a:t>(</a:t>
            </a:r>
            <a:r>
              <a:rPr lang="ru-RU" sz="3200" dirty="0"/>
              <a:t>жесткие </a:t>
            </a:r>
            <a:r>
              <a:rPr lang="en-US" sz="3200" dirty="0"/>
              <a:t>vs </a:t>
            </a:r>
            <a:r>
              <a:rPr lang="ru-RU" sz="3200" dirty="0"/>
              <a:t>гибкие</a:t>
            </a:r>
            <a:r>
              <a:rPr lang="en-US" sz="3200" dirty="0"/>
              <a:t>)</a:t>
            </a:r>
            <a:endParaRPr lang="ru-RU" sz="3200" dirty="0"/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ru-RU" sz="3200" dirty="0"/>
              <a:t>Сравнение методологий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ru-RU" sz="3200" dirty="0"/>
              <a:t>О командах разработки </a:t>
            </a:r>
            <a:endParaRPr lang="en-US" sz="3200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124F3039-2CBF-F1DC-EE89-AEAE64E0A0A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821290" y="7403971"/>
            <a:ext cx="2233744" cy="2233744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g197b990a13c_4_5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710611" y="0"/>
            <a:ext cx="3577387" cy="10286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g197b990a13c_4_5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399456" y="3808288"/>
            <a:ext cx="8888544" cy="647871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g197b990a13c_4_5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66750" y="1409700"/>
            <a:ext cx="8096250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Google Shape;48;g197b990a13c_4_5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5361065" y="930994"/>
            <a:ext cx="2276477" cy="973150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g197b990a13c_4_5"/>
          <p:cNvSpPr/>
          <p:nvPr/>
        </p:nvSpPr>
        <p:spPr>
          <a:xfrm>
            <a:off x="954000" y="972000"/>
            <a:ext cx="12075625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ru-RU" sz="6400" b="1" i="0" u="none" strike="noStrike" cap="none" dirty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Плюсы и минусы</a:t>
            </a:r>
            <a:endParaRPr sz="64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533A807-1341-2368-26AF-125D3EF5EC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6970" y="2489700"/>
            <a:ext cx="1664238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en-US" sz="3200" b="1" i="0" u="none" strike="noStrike" cap="none" normalizeH="0" baseline="0" dirty="0">
                <a:ln>
                  <a:noFill/>
                </a:ln>
                <a:solidFill>
                  <a:srgbClr val="F4841E"/>
                </a:solidFill>
                <a:effectLst/>
                <a:latin typeface="Inter" panose="020B0604020202020204" charset="0"/>
                <a:ea typeface="Inter" panose="020B0604020202020204" charset="0"/>
              </a:rPr>
              <a:t>Плюсы</a:t>
            </a:r>
            <a:endParaRPr kumimoji="0" lang="en-US" altLang="en-US" sz="3200" b="1" i="0" u="none" strike="noStrike" cap="none" normalizeH="0" baseline="0" dirty="0">
              <a:ln>
                <a:noFill/>
              </a:ln>
              <a:solidFill>
                <a:srgbClr val="F4841E"/>
              </a:solidFill>
              <a:effectLst/>
              <a:latin typeface="Inter" panose="020B0604020202020204" charset="0"/>
              <a:ea typeface="Inter" panose="020B060402020202020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9D7F990-3B8B-A6FE-A021-822EFE1A53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6970" y="6410695"/>
            <a:ext cx="1867819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en-US" sz="3200" b="1" i="0" u="none" strike="noStrike" cap="none" normalizeH="0" baseline="0" dirty="0">
                <a:ln>
                  <a:noFill/>
                </a:ln>
                <a:solidFill>
                  <a:srgbClr val="F4841E"/>
                </a:solidFill>
                <a:effectLst/>
                <a:latin typeface="Inter" panose="020B0604020202020204" charset="0"/>
                <a:ea typeface="Inter" panose="020B0604020202020204" charset="0"/>
              </a:rPr>
              <a:t>Минусы</a:t>
            </a:r>
            <a:endParaRPr kumimoji="0" lang="en-US" altLang="en-US" sz="3200" b="1" i="0" u="none" strike="noStrike" cap="none" normalizeH="0" baseline="0" dirty="0">
              <a:ln>
                <a:noFill/>
              </a:ln>
              <a:solidFill>
                <a:srgbClr val="F4841E"/>
              </a:solidFill>
              <a:effectLst/>
              <a:latin typeface="Inter" panose="020B0604020202020204" charset="0"/>
              <a:ea typeface="Inter" panose="020B0604020202020204" charset="0"/>
            </a:endParaRPr>
          </a:p>
        </p:txBody>
      </p:sp>
      <p:sp>
        <p:nvSpPr>
          <p:cNvPr id="4" name="Google Shape;291;p6">
            <a:extLst>
              <a:ext uri="{FF2B5EF4-FFF2-40B4-BE49-F238E27FC236}">
                <a16:creationId xmlns:a16="http://schemas.microsoft.com/office/drawing/2014/main" id="{0836B340-F688-34DC-B496-11C86F1C456C}"/>
              </a:ext>
            </a:extLst>
          </p:cNvPr>
          <p:cNvSpPr/>
          <p:nvPr/>
        </p:nvSpPr>
        <p:spPr>
          <a:xfrm>
            <a:off x="916970" y="7433170"/>
            <a:ext cx="10077600" cy="23068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85"/>
              <a:buFont typeface="Arial" panose="020B0604020202020204" pitchFamily="34" charset="0"/>
              <a:buChar char="•"/>
            </a:pPr>
            <a:r>
              <a:rPr lang="ru-RU" sz="2400" b="0" i="0" u="none" strike="noStrike" cap="none" dirty="0">
                <a:solidFill>
                  <a:schemeClr val="tx1"/>
                </a:solidFill>
                <a:latin typeface="Inter"/>
                <a:ea typeface="Inter"/>
                <a:cs typeface="Inter"/>
                <a:sym typeface="Inter"/>
              </a:rPr>
              <a:t>Меньшая предсказуемость результата;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85"/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Inter"/>
                <a:ea typeface="Inter"/>
                <a:cs typeface="Calibri"/>
                <a:sym typeface="Inter"/>
              </a:rPr>
              <a:t>Больше времени и обязательств;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85"/>
              <a:buFont typeface="Arial" panose="020B0604020202020204" pitchFamily="34" charset="0"/>
              <a:buChar char="•"/>
            </a:pPr>
            <a:r>
              <a:rPr lang="ru-RU" sz="2400" b="0" i="0" u="none" strike="noStrike" cap="none" dirty="0">
                <a:solidFill>
                  <a:schemeClr val="tx1"/>
                </a:solidFill>
                <a:latin typeface="Inter"/>
                <a:ea typeface="Inter"/>
                <a:cs typeface="Calibri"/>
                <a:sym typeface="Inter"/>
              </a:rPr>
              <a:t>Повышенные требования к команде;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85"/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Inter"/>
                <a:ea typeface="Inter"/>
                <a:cs typeface="Calibri"/>
                <a:sym typeface="Inter"/>
              </a:rPr>
              <a:t>Легко потерять путь к конечной цели.</a:t>
            </a:r>
            <a:endParaRPr lang="en-US" sz="2400" b="0" i="0" u="none" strike="noStrike" cap="none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291;p6">
            <a:extLst>
              <a:ext uri="{FF2B5EF4-FFF2-40B4-BE49-F238E27FC236}">
                <a16:creationId xmlns:a16="http://schemas.microsoft.com/office/drawing/2014/main" id="{58D50F8C-247C-1EA8-9047-7FA44B0F52A2}"/>
              </a:ext>
            </a:extLst>
          </p:cNvPr>
          <p:cNvSpPr/>
          <p:nvPr/>
        </p:nvSpPr>
        <p:spPr>
          <a:xfrm>
            <a:off x="974155" y="3556868"/>
            <a:ext cx="10020415" cy="23068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85"/>
              <a:buFont typeface="Arial" panose="020B0604020202020204" pitchFamily="34" charset="0"/>
              <a:buChar char="•"/>
            </a:pPr>
            <a:r>
              <a:rPr lang="ru-RU" sz="2400" b="0" i="0" u="none" strike="noStrike" cap="none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Осознание того, что процессы разработки программного обеспечения в принципе непредсказуемы;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85"/>
              <a:buFont typeface="Arial" panose="020B0604020202020204" pitchFamily="34" charset="0"/>
              <a:buChar char="•"/>
            </a:pPr>
            <a:r>
              <a:rPr lang="ru-RU" sz="2400" b="0" i="0" u="none" strike="noStrike" cap="none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  <a:cs typeface="Calibri"/>
                <a:sym typeface="Calibri"/>
              </a:rPr>
              <a:t>Соблюдение баланса между параметрами проекта: объем работ, ресурсы, сроки и уровень качества работ;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85"/>
              <a:buFont typeface="Arial" panose="020B0604020202020204" pitchFamily="34" charset="0"/>
              <a:buChar char="•"/>
            </a:pPr>
            <a:r>
              <a:rPr lang="ru-RU" sz="2400" b="0" i="0" u="none" strike="noStrike" cap="none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  <a:cs typeface="Calibri"/>
                <a:sym typeface="Calibri"/>
              </a:rPr>
              <a:t>Процесс, максимально учитывающий личностные качества исполнителей.</a:t>
            </a:r>
          </a:p>
        </p:txBody>
      </p:sp>
    </p:spTree>
    <p:extLst>
      <p:ext uri="{BB962C8B-B14F-4D97-AF65-F5344CB8AC3E}">
        <p14:creationId xmlns:p14="http://schemas.microsoft.com/office/powerpoint/2010/main" val="25903441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g197b990a13c_4_5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710611" y="0"/>
            <a:ext cx="3577387" cy="10286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g197b990a13c_4_5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399456" y="3808288"/>
            <a:ext cx="8888544" cy="647871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g197b990a13c_4_5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66750" y="1409700"/>
            <a:ext cx="8096250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Google Shape;48;g197b990a13c_4_5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5361065" y="930994"/>
            <a:ext cx="2276477" cy="973150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g197b990a13c_4_5"/>
          <p:cNvSpPr/>
          <p:nvPr/>
        </p:nvSpPr>
        <p:spPr>
          <a:xfrm>
            <a:off x="954000" y="972000"/>
            <a:ext cx="12075625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ru-RU" sz="6400" b="1" i="0" u="none" strike="noStrike" cap="none" dirty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Когда применяется</a:t>
            </a:r>
            <a:endParaRPr sz="64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291;p6">
            <a:extLst>
              <a:ext uri="{FF2B5EF4-FFF2-40B4-BE49-F238E27FC236}">
                <a16:creationId xmlns:a16="http://schemas.microsoft.com/office/drawing/2014/main" id="{58D50F8C-247C-1EA8-9047-7FA44B0F52A2}"/>
              </a:ext>
            </a:extLst>
          </p:cNvPr>
          <p:cNvSpPr/>
          <p:nvPr/>
        </p:nvSpPr>
        <p:spPr>
          <a:xfrm>
            <a:off x="954000" y="2340302"/>
            <a:ext cx="11227114" cy="1080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85"/>
              <a:buFont typeface="Arial" panose="020B0604020202020204" pitchFamily="34" charset="0"/>
              <a:buChar char="•"/>
            </a:pPr>
            <a:r>
              <a:rPr lang="ru-RU" sz="2400" b="0" i="0" u="none" strike="noStrike" cap="none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Продуктовая разработка;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85"/>
              <a:buFont typeface="Arial" panose="020B0604020202020204" pitchFamily="34" charset="0"/>
              <a:buChar char="•"/>
            </a:pPr>
            <a:r>
              <a:rPr lang="ru-RU" sz="2400" b="0" i="0" u="none" strike="noStrike" cap="none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Сложные проекты в которых требования не определены изначально. Однако имеются ключевые требования и желаемая цель.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A792386-ACD7-54FF-74E0-DD259CFE6B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4000" y="3989513"/>
            <a:ext cx="3405099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en-US" sz="3200" b="1" i="0" u="none" strike="noStrike" cap="none" normalizeH="0" baseline="0" dirty="0">
                <a:ln>
                  <a:noFill/>
                </a:ln>
                <a:solidFill>
                  <a:srgbClr val="F4841E"/>
                </a:solidFill>
                <a:effectLst/>
                <a:latin typeface="Inter" panose="020B0604020202020204" charset="0"/>
                <a:ea typeface="Inter" panose="020B0604020202020204" charset="0"/>
              </a:rPr>
              <a:t>Фазы продукта</a:t>
            </a:r>
            <a:endParaRPr kumimoji="0" lang="en-US" altLang="en-US" sz="3200" b="1" i="0" u="none" strike="noStrike" cap="none" normalizeH="0" baseline="0" dirty="0">
              <a:ln>
                <a:noFill/>
              </a:ln>
              <a:solidFill>
                <a:srgbClr val="F4841E"/>
              </a:solidFill>
              <a:effectLst/>
              <a:latin typeface="Inter" panose="020B0604020202020204" charset="0"/>
              <a:ea typeface="Inter" panose="020B060402020202020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041B27-B505-429D-2F59-BCCAABBBD0A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7740" y="5143499"/>
            <a:ext cx="8551716" cy="4803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3975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5"/>
          <p:cNvSpPr/>
          <p:nvPr/>
        </p:nvSpPr>
        <p:spPr>
          <a:xfrm>
            <a:off x="936000" y="972000"/>
            <a:ext cx="12230100" cy="1169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ru-RU" sz="5600" b="1" dirty="0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Что это значит для разработчика?</a:t>
            </a:r>
            <a:endParaRPr sz="56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2" name="Google Shape;242;p25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361065" y="930994"/>
            <a:ext cx="2276477" cy="97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0072907-ED47-02C8-BA03-FCF6E81073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0886" y="3120738"/>
            <a:ext cx="7620000" cy="50863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36F6307-4CE3-87D2-54A0-A6682D1295E7}"/>
              </a:ext>
            </a:extLst>
          </p:cNvPr>
          <p:cNvSpPr txBox="1"/>
          <p:nvPr/>
        </p:nvSpPr>
        <p:spPr>
          <a:xfrm>
            <a:off x="4597286" y="8207088"/>
            <a:ext cx="180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b="1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Вася</a:t>
            </a:r>
            <a:endParaRPr lang="en-US" sz="3200" b="1" dirty="0">
              <a:solidFill>
                <a:schemeClr val="tx1"/>
              </a:solidFill>
              <a:latin typeface="Inter" panose="020B0604020202020204" charset="0"/>
              <a:ea typeface="Inter" panose="020B0604020202020204" charset="0"/>
            </a:endParaRPr>
          </a:p>
        </p:txBody>
      </p:sp>
      <p:sp>
        <p:nvSpPr>
          <p:cNvPr id="3" name="Google Shape;291;p6">
            <a:extLst>
              <a:ext uri="{FF2B5EF4-FFF2-40B4-BE49-F238E27FC236}">
                <a16:creationId xmlns:a16="http://schemas.microsoft.com/office/drawing/2014/main" id="{98F23E54-9A0C-7AB6-E3C4-CA6A2B388227}"/>
              </a:ext>
            </a:extLst>
          </p:cNvPr>
          <p:cNvSpPr/>
          <p:nvPr/>
        </p:nvSpPr>
        <p:spPr>
          <a:xfrm>
            <a:off x="9310886" y="3826364"/>
            <a:ext cx="6636685" cy="3675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85"/>
            </a:pPr>
            <a:r>
              <a:rPr lang="ru-RU" sz="3200" b="0" i="0" u="none" strike="noStrike" cap="none" dirty="0">
                <a:solidFill>
                  <a:schemeClr val="tx1"/>
                </a:solidFill>
                <a:latin typeface="Inter"/>
                <a:ea typeface="Inter"/>
                <a:cs typeface="Inter"/>
                <a:sym typeface="Inter"/>
              </a:rPr>
              <a:t>Состав команды и фаза продукта сильно влияет на </a:t>
            </a:r>
            <a:r>
              <a:rPr lang="ru-RU" sz="3200" b="1" i="0" u="none" strike="noStrike" cap="none" dirty="0">
                <a:solidFill>
                  <a:schemeClr val="tx1"/>
                </a:solidFill>
                <a:latin typeface="Inter"/>
                <a:ea typeface="Inter"/>
                <a:cs typeface="Inter"/>
                <a:sym typeface="Inter"/>
              </a:rPr>
              <a:t>психологическо</a:t>
            </a:r>
            <a:r>
              <a:rPr lang="ru-RU" sz="3200" b="1" dirty="0">
                <a:solidFill>
                  <a:schemeClr val="tx1"/>
                </a:solidFill>
                <a:latin typeface="Inter"/>
                <a:ea typeface="Inter"/>
                <a:cs typeface="Inter"/>
                <a:sym typeface="Inter"/>
              </a:rPr>
              <a:t>е и эмоциональное</a:t>
            </a:r>
            <a:r>
              <a:rPr lang="ru-RU" sz="3200" dirty="0">
                <a:solidFill>
                  <a:schemeClr val="tx1"/>
                </a:solidFill>
                <a:latin typeface="Inter"/>
                <a:ea typeface="Inter"/>
                <a:cs typeface="Inter"/>
                <a:sym typeface="Inter"/>
              </a:rPr>
              <a:t> состояние сотрудника</a:t>
            </a:r>
            <a:r>
              <a:rPr lang="ru-RU" sz="3200" b="0" i="0" u="none" strike="noStrike" cap="none" dirty="0">
                <a:solidFill>
                  <a:schemeClr val="tx1"/>
                </a:solidFill>
                <a:latin typeface="Inter"/>
                <a:ea typeface="Inter"/>
                <a:cs typeface="Inter"/>
                <a:sym typeface="Inter"/>
              </a:rPr>
              <a:t>.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85"/>
            </a:pPr>
            <a:endParaRPr lang="ru-RU" sz="3200" b="0" i="0" u="none" strike="noStrike" cap="none" dirty="0">
              <a:solidFill>
                <a:schemeClr val="tx1"/>
              </a:solidFill>
              <a:latin typeface="Inter"/>
              <a:ea typeface="Inter"/>
              <a:cs typeface="Calibri"/>
              <a:sym typeface="Inter"/>
            </a:endParaRP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85"/>
            </a:pPr>
            <a:r>
              <a:rPr lang="ru-RU" sz="3200" b="0" i="0" u="none" strike="noStrike" cap="none" dirty="0">
                <a:solidFill>
                  <a:schemeClr val="tx1"/>
                </a:solidFill>
                <a:latin typeface="Inter"/>
                <a:ea typeface="Inter"/>
                <a:cs typeface="Calibri"/>
                <a:sym typeface="Inter"/>
              </a:rPr>
              <a:t>Больше возможностей для роста, но необходимо </a:t>
            </a:r>
            <a:r>
              <a:rPr lang="ru-RU" sz="3200" b="1" i="0" u="none" strike="noStrike" cap="none" dirty="0">
                <a:solidFill>
                  <a:schemeClr val="tx1"/>
                </a:solidFill>
                <a:latin typeface="Inter"/>
                <a:ea typeface="Inter"/>
                <a:cs typeface="Calibri"/>
                <a:sym typeface="Inter"/>
              </a:rPr>
              <a:t>уметь в многозадачность. </a:t>
            </a:r>
            <a:endParaRPr lang="en-US" sz="3200" b="1" i="0" u="none" strike="noStrike" cap="none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002465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3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7999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3"/>
          <p:cNvSpPr/>
          <p:nvPr/>
        </p:nvSpPr>
        <p:spPr>
          <a:xfrm>
            <a:off x="4990699" y="2536027"/>
            <a:ext cx="11612880" cy="4598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ru-RU" sz="8600" b="1" i="0" u="none" strike="noStrike" cap="none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Сравнение методологий</a:t>
            </a:r>
          </a:p>
        </p:txBody>
      </p:sp>
      <p:sp>
        <p:nvSpPr>
          <p:cNvPr id="77" name="Google Shape;77;p13"/>
          <p:cNvSpPr txBox="1"/>
          <p:nvPr/>
        </p:nvSpPr>
        <p:spPr>
          <a:xfrm>
            <a:off x="1542196" y="1684324"/>
            <a:ext cx="4204651" cy="3785652"/>
          </a:xfrm>
          <a:prstGeom prst="rect">
            <a:avLst/>
          </a:prstGeom>
          <a:noFill/>
          <a:ln>
            <a:noFill/>
          </a:ln>
          <a:effectLst>
            <a:outerShdw dist="292100" dir="2700000" algn="tl" rotWithShape="0">
              <a:schemeClr val="accent4">
                <a:alpha val="40000"/>
              </a:scheme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3</a:t>
            </a:r>
            <a:endParaRPr sz="24000" b="1" i="0" u="none" strike="noStrike" cap="none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78" name="Google Shape;78;p13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506191" y="5305425"/>
            <a:ext cx="6781809" cy="49815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9" name="Google Shape;79;p13"/>
          <p:cNvCxnSpPr/>
          <p:nvPr/>
        </p:nvCxnSpPr>
        <p:spPr>
          <a:xfrm>
            <a:off x="4219074" y="0"/>
            <a:ext cx="0" cy="5422232"/>
          </a:xfrm>
          <a:prstGeom prst="straightConnector1">
            <a:avLst/>
          </a:prstGeom>
          <a:noFill/>
          <a:ln w="635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80" name="Google Shape;80;p13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5361065" y="930994"/>
            <a:ext cx="2276477" cy="9731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687966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5"/>
          <p:cNvSpPr/>
          <p:nvPr/>
        </p:nvSpPr>
        <p:spPr>
          <a:xfrm>
            <a:off x="936000" y="972000"/>
            <a:ext cx="12230100" cy="1169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en-US" sz="5600" b="1" dirty="0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Waterfall (</a:t>
            </a:r>
            <a:r>
              <a:rPr lang="ru-RU" sz="5600" b="1" dirty="0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Каскадная)</a:t>
            </a:r>
            <a:endParaRPr sz="56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2" name="Google Shape;242;p25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361065" y="930994"/>
            <a:ext cx="2276477" cy="97315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291;p6">
            <a:extLst>
              <a:ext uri="{FF2B5EF4-FFF2-40B4-BE49-F238E27FC236}">
                <a16:creationId xmlns:a16="http://schemas.microsoft.com/office/drawing/2014/main" id="{A6A6C4FE-FD7E-B1FB-BE88-906A12EFDCFD}"/>
              </a:ext>
            </a:extLst>
          </p:cNvPr>
          <p:cNvSpPr/>
          <p:nvPr/>
        </p:nvSpPr>
        <p:spPr>
          <a:xfrm>
            <a:off x="954000" y="2396113"/>
            <a:ext cx="16397829" cy="1080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85"/>
            </a:pPr>
            <a:r>
              <a:rPr lang="ru-RU" sz="3200" b="0" i="0" u="none" strike="noStrike" cap="none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Каждый этап разработки, соответствующий стадии жизненного цикла ПО, продолжает предыдущий. То есть, для того, чтобы </a:t>
            </a:r>
            <a:r>
              <a:rPr lang="ru-RU" sz="3200" b="1" i="0" u="none" strike="noStrike" cap="none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перейти на новый этап</a:t>
            </a:r>
            <a:r>
              <a:rPr lang="ru-RU" sz="3200" b="0" i="0" u="none" strike="noStrike" cap="none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, мы </a:t>
            </a:r>
            <a:r>
              <a:rPr lang="ru-RU" sz="3200" b="1" i="0" u="none" strike="noStrike" cap="none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полностью должны завершить текущий</a:t>
            </a:r>
            <a:r>
              <a:rPr lang="ru-RU" sz="3200" b="0" i="0" u="none" strike="noStrike" cap="none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.</a:t>
            </a:r>
          </a:p>
        </p:txBody>
      </p:sp>
      <p:sp>
        <p:nvSpPr>
          <p:cNvPr id="5" name="Google Shape;291;p6">
            <a:extLst>
              <a:ext uri="{FF2B5EF4-FFF2-40B4-BE49-F238E27FC236}">
                <a16:creationId xmlns:a16="http://schemas.microsoft.com/office/drawing/2014/main" id="{8A0BD68E-CFB6-167B-1A03-B662601A2C55}"/>
              </a:ext>
            </a:extLst>
          </p:cNvPr>
          <p:cNvSpPr/>
          <p:nvPr/>
        </p:nvSpPr>
        <p:spPr>
          <a:xfrm>
            <a:off x="10715144" y="6179546"/>
            <a:ext cx="6636685" cy="1080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85"/>
            </a:pPr>
            <a:r>
              <a:rPr lang="ru-RU" sz="3200" b="0" i="0" u="none" strike="noStrike" cap="none" dirty="0">
                <a:solidFill>
                  <a:schemeClr val="tx1"/>
                </a:solidFill>
                <a:latin typeface="Inter"/>
                <a:ea typeface="Inter"/>
                <a:cs typeface="Inter"/>
                <a:sym typeface="Inter"/>
              </a:rPr>
              <a:t>К каким сложностям можем привести такая модель?</a:t>
            </a:r>
            <a:endParaRPr lang="en-US" sz="3200" b="1" i="0" u="none" strike="noStrike" cap="none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20A8E19-EC8B-61A0-55C1-196C4FF86774}"/>
              </a:ext>
            </a:extLst>
          </p:cNvPr>
          <p:cNvGrpSpPr/>
          <p:nvPr/>
        </p:nvGrpSpPr>
        <p:grpSpPr>
          <a:xfrm>
            <a:off x="936000" y="4232094"/>
            <a:ext cx="8066486" cy="6054906"/>
            <a:chOff x="936000" y="4232094"/>
            <a:chExt cx="8066486" cy="605490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057214D-08EE-8658-1AE5-76C9781E335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36000" y="4232094"/>
              <a:ext cx="8066486" cy="6054906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B1D16086-DFCE-E9BE-704D-DD38116A3DEE}"/>
                </a:ext>
              </a:extLst>
            </p:cNvPr>
            <p:cNvSpPr/>
            <p:nvPr/>
          </p:nvSpPr>
          <p:spPr>
            <a:xfrm>
              <a:off x="1077686" y="5649686"/>
              <a:ext cx="2416628" cy="529860"/>
            </a:xfrm>
            <a:prstGeom prst="rect">
              <a:avLst/>
            </a:prstGeom>
            <a:solidFill>
              <a:srgbClr val="053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400" b="1" dirty="0">
                  <a:solidFill>
                    <a:schemeClr val="bg1"/>
                  </a:solidFill>
                  <a:latin typeface="Inter" panose="020B0604020202020204" charset="0"/>
                  <a:ea typeface="Inter" panose="020B0604020202020204" charset="0"/>
                </a:rPr>
                <a:t>Требования</a:t>
              </a:r>
              <a:endParaRPr lang="en-US" sz="2400" b="1" dirty="0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160F0F1-A196-0FE8-1D83-6DBF55714084}"/>
                </a:ext>
              </a:extLst>
            </p:cNvPr>
            <p:cNvSpPr/>
            <p:nvPr/>
          </p:nvSpPr>
          <p:spPr>
            <a:xfrm>
              <a:off x="1567543" y="6454616"/>
              <a:ext cx="2416628" cy="529860"/>
            </a:xfrm>
            <a:prstGeom prst="rect">
              <a:avLst/>
            </a:prstGeom>
            <a:solidFill>
              <a:srgbClr val="0945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400" b="1" dirty="0">
                  <a:solidFill>
                    <a:schemeClr val="bg1"/>
                  </a:solidFill>
                  <a:latin typeface="Inter" panose="020B0604020202020204" charset="0"/>
                  <a:ea typeface="Inter" panose="020B0604020202020204" charset="0"/>
                </a:rPr>
                <a:t>Анализ</a:t>
              </a:r>
              <a:endParaRPr lang="en-US" sz="2400" b="1" dirty="0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67B445D-BE86-4A03-39D7-2A1BEAAD12EE}"/>
                </a:ext>
              </a:extLst>
            </p:cNvPr>
            <p:cNvSpPr/>
            <p:nvPr/>
          </p:nvSpPr>
          <p:spPr>
            <a:xfrm>
              <a:off x="2286000" y="7255393"/>
              <a:ext cx="2416628" cy="529860"/>
            </a:xfrm>
            <a:prstGeom prst="rect">
              <a:avLst/>
            </a:prstGeom>
            <a:solidFill>
              <a:srgbClr val="015D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400" b="1" dirty="0">
                  <a:solidFill>
                    <a:schemeClr val="bg1"/>
                  </a:solidFill>
                  <a:latin typeface="Inter" panose="020B0604020202020204" charset="0"/>
                  <a:ea typeface="Inter" panose="020B0604020202020204" charset="0"/>
                </a:rPr>
                <a:t>Дизайн</a:t>
              </a:r>
              <a:endParaRPr lang="en-US" sz="2400" b="1" dirty="0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AF8154C-23A3-89CB-8411-DC966F51637D}"/>
                </a:ext>
              </a:extLst>
            </p:cNvPr>
            <p:cNvSpPr/>
            <p:nvPr/>
          </p:nvSpPr>
          <p:spPr>
            <a:xfrm>
              <a:off x="3760929" y="8022422"/>
              <a:ext cx="2672528" cy="529860"/>
            </a:xfrm>
            <a:prstGeom prst="rect">
              <a:avLst/>
            </a:prstGeom>
            <a:solidFill>
              <a:srgbClr val="016F9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400" b="1" dirty="0">
                  <a:solidFill>
                    <a:schemeClr val="bg1"/>
                  </a:solidFill>
                  <a:latin typeface="Inter" panose="020B0604020202020204" charset="0"/>
                  <a:ea typeface="Inter" panose="020B0604020202020204" charset="0"/>
                </a:rPr>
                <a:t>Внедрение</a:t>
              </a:r>
              <a:endParaRPr lang="en-US" sz="2400" b="1" dirty="0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E79EE65-1FF5-993B-25FE-B0D5CE86EB88}"/>
                </a:ext>
              </a:extLst>
            </p:cNvPr>
            <p:cNvSpPr/>
            <p:nvPr/>
          </p:nvSpPr>
          <p:spPr>
            <a:xfrm>
              <a:off x="4702628" y="8889781"/>
              <a:ext cx="2672528" cy="529860"/>
            </a:xfrm>
            <a:prstGeom prst="rect">
              <a:avLst/>
            </a:prstGeom>
            <a:solidFill>
              <a:srgbClr val="018E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400" b="1" dirty="0">
                  <a:solidFill>
                    <a:schemeClr val="bg1"/>
                  </a:solidFill>
                  <a:latin typeface="Inter" panose="020B0604020202020204" charset="0"/>
                  <a:ea typeface="Inter" panose="020B0604020202020204" charset="0"/>
                </a:rPr>
                <a:t>Тестирование</a:t>
              </a:r>
              <a:endParaRPr lang="en-US" sz="2400" b="1" dirty="0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79F908F-3C7C-5D78-2E40-44BCD5156DD6}"/>
                </a:ext>
              </a:extLst>
            </p:cNvPr>
            <p:cNvSpPr/>
            <p:nvPr/>
          </p:nvSpPr>
          <p:spPr>
            <a:xfrm>
              <a:off x="5573485" y="9645761"/>
              <a:ext cx="2754086" cy="529860"/>
            </a:xfrm>
            <a:prstGeom prst="rect">
              <a:avLst/>
            </a:prstGeom>
            <a:solidFill>
              <a:srgbClr val="0299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400" b="1" dirty="0">
                  <a:solidFill>
                    <a:schemeClr val="bg1"/>
                  </a:solidFill>
                  <a:latin typeface="Inter" panose="020B0604020202020204" charset="0"/>
                  <a:ea typeface="Inter" panose="020B0604020202020204" charset="0"/>
                </a:rPr>
                <a:t>Поддержка</a:t>
              </a:r>
              <a:endParaRPr lang="en-US" sz="2400" b="1" dirty="0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329407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8" name="Google Shape;168;p22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506191" y="5305425"/>
            <a:ext cx="6781809" cy="498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22"/>
          <p:cNvSpPr/>
          <p:nvPr/>
        </p:nvSpPr>
        <p:spPr>
          <a:xfrm>
            <a:off x="1429156" y="1394756"/>
            <a:ext cx="13491411" cy="7604865"/>
          </a:xfrm>
          <a:prstGeom prst="roundRect">
            <a:avLst>
              <a:gd name="adj" fmla="val 3588"/>
            </a:avLst>
          </a:prstGeom>
          <a:solidFill>
            <a:srgbClr val="FFFFFF"/>
          </a:solidFill>
          <a:ln>
            <a:noFill/>
          </a:ln>
          <a:effectLst>
            <a:outerShdw blurRad="723900" dist="38100" dir="2700000" algn="tl" rotWithShape="0">
              <a:srgbClr val="000000">
                <a:alpha val="15686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 b="0" i="0" u="none" strike="noStrike" cap="non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72" name="Google Shape;172;p22"/>
          <p:cNvSpPr/>
          <p:nvPr/>
        </p:nvSpPr>
        <p:spPr>
          <a:xfrm>
            <a:off x="2600249" y="2814375"/>
            <a:ext cx="11099709" cy="1274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en-US" sz="5600" b="1" i="0" u="none" strike="noStrike" cap="none" dirty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Agile Manifesto</a:t>
            </a:r>
            <a:endParaRPr sz="56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p22"/>
          <p:cNvSpPr/>
          <p:nvPr/>
        </p:nvSpPr>
        <p:spPr>
          <a:xfrm>
            <a:off x="2246051" y="3083236"/>
            <a:ext cx="11951212" cy="1274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endParaRPr sz="3000" b="0" i="0" u="none" strike="noStrike" cap="small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p22"/>
          <p:cNvSpPr txBox="1"/>
          <p:nvPr/>
        </p:nvSpPr>
        <p:spPr>
          <a:xfrm>
            <a:off x="2600249" y="3720596"/>
            <a:ext cx="11783408" cy="1384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- </a:t>
            </a:r>
            <a:r>
              <a:rPr lang="ru-RU" sz="2800" b="0" i="0" u="none" strike="noStrike" cap="none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система ценностей, помогающих разработчикам делать новые продукты быстрее и с б</a:t>
            </a:r>
            <a:r>
              <a:rPr lang="ru-RU" sz="2800" dirty="0">
                <a:latin typeface="Inter"/>
                <a:ea typeface="Inter"/>
                <a:cs typeface="Inter"/>
                <a:sym typeface="Inter"/>
              </a:rPr>
              <a:t>о</a:t>
            </a:r>
            <a:r>
              <a:rPr lang="ru-RU" sz="2800" b="0" i="0" u="none" strike="noStrike" cap="none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льшим эффектом для бизнеса.</a:t>
            </a:r>
          </a:p>
        </p:txBody>
      </p:sp>
      <p:grpSp>
        <p:nvGrpSpPr>
          <p:cNvPr id="175" name="Google Shape;175;p22"/>
          <p:cNvGrpSpPr/>
          <p:nvPr/>
        </p:nvGrpSpPr>
        <p:grpSpPr>
          <a:xfrm>
            <a:off x="6801930" y="1083225"/>
            <a:ext cx="2916120" cy="579298"/>
            <a:chOff x="6556450" y="1100561"/>
            <a:chExt cx="2916120" cy="579298"/>
          </a:xfrm>
        </p:grpSpPr>
        <p:sp>
          <p:nvSpPr>
            <p:cNvPr id="176" name="Google Shape;176;p22"/>
            <p:cNvSpPr/>
            <p:nvPr/>
          </p:nvSpPr>
          <p:spPr>
            <a:xfrm>
              <a:off x="6556450" y="1156485"/>
              <a:ext cx="2839453" cy="523374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77;p22"/>
            <p:cNvSpPr/>
            <p:nvPr/>
          </p:nvSpPr>
          <p:spPr>
            <a:xfrm>
              <a:off x="6633070" y="1100561"/>
              <a:ext cx="2839500" cy="29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9983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 dirty="0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ПОЛЕЗНО ЗНАТЬ</a:t>
              </a: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78" name="Google Shape;178;p22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361065" y="930994"/>
            <a:ext cx="2276477" cy="97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1907758" y="656369"/>
            <a:ext cx="1257300" cy="12477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74;p22">
            <a:extLst>
              <a:ext uri="{FF2B5EF4-FFF2-40B4-BE49-F238E27FC236}">
                <a16:creationId xmlns:a16="http://schemas.microsoft.com/office/drawing/2014/main" id="{5D2FE640-E8AD-D8B5-383D-6CCEA0603B0F}"/>
              </a:ext>
            </a:extLst>
          </p:cNvPr>
          <p:cNvSpPr txBox="1"/>
          <p:nvPr/>
        </p:nvSpPr>
        <p:spPr>
          <a:xfrm>
            <a:off x="2600249" y="5305425"/>
            <a:ext cx="11783408" cy="3970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b="1" i="0" u="none" strike="noStrike" cap="none" dirty="0">
                <a:solidFill>
                  <a:srgbClr val="F4841E"/>
                </a:solidFill>
                <a:latin typeface="Inter"/>
                <a:ea typeface="Inter"/>
                <a:cs typeface="Inter"/>
                <a:sym typeface="Inter"/>
              </a:rPr>
              <a:t>Основные принципы: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ru-RU" sz="2000" b="1" dirty="0">
              <a:solidFill>
                <a:srgbClr val="F4841E"/>
              </a:solidFill>
              <a:latin typeface="Inter"/>
              <a:ea typeface="Inter"/>
              <a:cs typeface="Inter"/>
              <a:sym typeface="Inter"/>
            </a:endParaRPr>
          </a:p>
          <a:p>
            <a:pPr marL="514350" marR="0" lvl="0" indent="-5143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ru-RU" sz="2000" i="0" u="none" strike="noStrike" cap="none" dirty="0">
                <a:solidFill>
                  <a:schemeClr val="tx1"/>
                </a:solidFill>
                <a:latin typeface="Inter"/>
                <a:ea typeface="Inter"/>
                <a:cs typeface="Inter"/>
                <a:sym typeface="Inter"/>
              </a:rPr>
              <a:t>Люди и их взаимодействие важнее процессов и инструментов</a:t>
            </a:r>
          </a:p>
          <a:p>
            <a:pPr marL="514350" marR="0" lvl="0" indent="-5143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ru-RU" sz="2000" i="0" u="none" strike="noStrike" cap="none" dirty="0">
                <a:solidFill>
                  <a:schemeClr val="tx1"/>
                </a:solidFill>
                <a:latin typeface="Inter"/>
                <a:ea typeface="Inter"/>
                <a:cs typeface="Inter"/>
                <a:sym typeface="Inter"/>
              </a:rPr>
              <a:t>Работающий продукт важнее исчерпывающей документации</a:t>
            </a:r>
          </a:p>
          <a:p>
            <a:pPr marL="514350" marR="0" lvl="0" indent="-5143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ru-RU" sz="2000" i="0" u="none" strike="noStrike" cap="none" dirty="0">
                <a:solidFill>
                  <a:schemeClr val="tx1"/>
                </a:solidFill>
                <a:latin typeface="Inter"/>
                <a:ea typeface="Inter"/>
                <a:cs typeface="Inter"/>
                <a:sym typeface="Inter"/>
              </a:rPr>
              <a:t>Сотрудничество с заказчиком важнее согласований условий контракта</a:t>
            </a:r>
          </a:p>
          <a:p>
            <a:pPr marL="514350" marR="0" lvl="0" indent="-5143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ru-RU" sz="2000" i="0" u="none" strike="noStrike" cap="none" dirty="0">
                <a:solidFill>
                  <a:schemeClr val="tx1"/>
                </a:solidFill>
                <a:latin typeface="Inter"/>
                <a:ea typeface="Inter"/>
                <a:cs typeface="Inter"/>
                <a:sym typeface="Inter"/>
              </a:rPr>
              <a:t>Готовность к изменениям важнее, чем следование плану</a:t>
            </a:r>
          </a:p>
          <a:p>
            <a:pPr marL="514350" marR="0" lvl="0" indent="-5143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endParaRPr lang="ru-RU" sz="2000" i="0" u="none" strike="noStrike" cap="none" dirty="0">
              <a:solidFill>
                <a:schemeClr val="tx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514350" marR="0" lvl="0" indent="-5143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endParaRPr sz="2000" i="0" u="none" strike="noStrike" cap="none" dirty="0">
              <a:solidFill>
                <a:schemeClr val="tx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7660657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5"/>
          <p:cNvSpPr/>
          <p:nvPr/>
        </p:nvSpPr>
        <p:spPr>
          <a:xfrm>
            <a:off x="936000" y="972000"/>
            <a:ext cx="12230100" cy="1169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en-US" sz="5600" b="1" i="0" u="none" strike="noStrike" cap="none" dirty="0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Scrum</a:t>
            </a:r>
            <a:endParaRPr sz="56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2" name="Google Shape;242;p25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361065" y="930994"/>
            <a:ext cx="2276477" cy="97315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291;p6">
            <a:extLst>
              <a:ext uri="{FF2B5EF4-FFF2-40B4-BE49-F238E27FC236}">
                <a16:creationId xmlns:a16="http://schemas.microsoft.com/office/drawing/2014/main" id="{A6A6C4FE-FD7E-B1FB-BE88-906A12EFDCFD}"/>
              </a:ext>
            </a:extLst>
          </p:cNvPr>
          <p:cNvSpPr/>
          <p:nvPr/>
        </p:nvSpPr>
        <p:spPr>
          <a:xfrm>
            <a:off x="936000" y="2059525"/>
            <a:ext cx="14184257" cy="1080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85"/>
            </a:pPr>
            <a:r>
              <a:rPr lang="ru-RU" sz="3200" b="0" i="0" u="none" strike="noStrike" cap="none" dirty="0" err="1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Scrum</a:t>
            </a:r>
            <a:r>
              <a:rPr lang="ru-RU" sz="3200" b="0" i="0" u="none" strike="noStrike" cap="none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 – система разработки ПО, основана на делении всего </a:t>
            </a:r>
            <a:r>
              <a:rPr lang="ru-RU" sz="3200" b="1" i="0" u="none" strike="noStrike" cap="none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процесса на итерации</a:t>
            </a:r>
            <a:r>
              <a:rPr lang="ru-RU" sz="3200" b="0" i="0" u="none" strike="noStrike" cap="none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, где в конце каждой из них команда готова предоставить </a:t>
            </a:r>
            <a:r>
              <a:rPr lang="ru-RU" sz="3200" b="1" i="0" u="none" strike="noStrike" cap="none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часть готового продукта</a:t>
            </a:r>
            <a:r>
              <a:rPr lang="ru-RU" sz="3200" b="0" i="0" u="none" strike="noStrike" cap="none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BF22BB-8BAF-FA5B-8D0A-DCE1410774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3943" y="4191020"/>
            <a:ext cx="9340114" cy="6095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9470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g197b990a13c_4_5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710611" y="0"/>
            <a:ext cx="3577387" cy="10286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g197b990a13c_4_5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399456" y="3808288"/>
            <a:ext cx="8888544" cy="647871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g197b990a13c_4_5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66750" y="1409700"/>
            <a:ext cx="8096250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Google Shape;48;g197b990a13c_4_5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5361065" y="930994"/>
            <a:ext cx="2276477" cy="973150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g197b990a13c_4_5"/>
          <p:cNvSpPr/>
          <p:nvPr/>
        </p:nvSpPr>
        <p:spPr>
          <a:xfrm>
            <a:off x="954000" y="972000"/>
            <a:ext cx="12075625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en-US" sz="6400" b="1" i="0" u="none" strike="noStrike" cap="none" dirty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ВАЖНО:</a:t>
            </a:r>
            <a:endParaRPr sz="64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F0F9C5-3150-820D-11AA-65EFD19109B8}"/>
              </a:ext>
            </a:extLst>
          </p:cNvPr>
          <p:cNvSpPr txBox="1"/>
          <p:nvPr/>
        </p:nvSpPr>
        <p:spPr>
          <a:xfrm>
            <a:off x="953998" y="4926085"/>
            <a:ext cx="6767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Основные события</a:t>
            </a:r>
            <a:r>
              <a:rPr lang="en-US" sz="2800" b="1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 </a:t>
            </a:r>
            <a:r>
              <a:rPr lang="ru-RU" sz="2800" b="1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спринта</a:t>
            </a:r>
            <a:endParaRPr lang="en-US" sz="2800" b="1" dirty="0">
              <a:solidFill>
                <a:schemeClr val="tx1"/>
              </a:solidFill>
              <a:latin typeface="Inter" panose="020B0604020202020204" charset="0"/>
              <a:ea typeface="Inter" panose="020B060402020202020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7DF10EB-6C11-637E-4398-6D1A4EF93086}"/>
              </a:ext>
            </a:extLst>
          </p:cNvPr>
          <p:cNvSpPr txBox="1"/>
          <p:nvPr/>
        </p:nvSpPr>
        <p:spPr>
          <a:xfrm>
            <a:off x="953998" y="5625799"/>
            <a:ext cx="809624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latin typeface="Inter" panose="020B0604020202020204" charset="0"/>
                <a:ea typeface="Inter" panose="020B0604020202020204" charset="0"/>
              </a:rPr>
              <a:t>Планирование спринта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latin typeface="Inter" panose="020B0604020202020204" charset="0"/>
                <a:ea typeface="Inter" panose="020B0604020202020204" charset="0"/>
              </a:rPr>
              <a:t>Ежедневные заседания </a:t>
            </a:r>
            <a:r>
              <a:rPr lang="ru-RU" sz="2400" dirty="0" err="1">
                <a:latin typeface="Inter" panose="020B0604020202020204" charset="0"/>
                <a:ea typeface="Inter" panose="020B0604020202020204" charset="0"/>
              </a:rPr>
              <a:t>Scrum</a:t>
            </a:r>
            <a:r>
              <a:rPr lang="ru-RU" sz="2400" dirty="0">
                <a:latin typeface="Inter" panose="020B0604020202020204" charset="0"/>
                <a:ea typeface="Inter" panose="020B0604020202020204" charset="0"/>
              </a:rPr>
              <a:t> (</a:t>
            </a:r>
            <a:r>
              <a:rPr lang="ru-RU" sz="2400" dirty="0" err="1">
                <a:latin typeface="Inter" panose="020B0604020202020204" charset="0"/>
                <a:ea typeface="Inter" panose="020B0604020202020204" charset="0"/>
              </a:rPr>
              <a:t>дейли</a:t>
            </a:r>
            <a:r>
              <a:rPr lang="ru-RU" sz="2400" dirty="0">
                <a:latin typeface="Inter" panose="020B0604020202020204" charset="0"/>
                <a:ea typeface="Inter" panose="020B0604020202020204" charset="0"/>
              </a:rPr>
              <a:t>/стенд-ап)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latin typeface="Inter" panose="020B0604020202020204" charset="0"/>
                <a:ea typeface="Inter" panose="020B0604020202020204" charset="0"/>
              </a:rPr>
              <a:t>Обзор спринта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latin typeface="Inter" panose="020B0604020202020204" charset="0"/>
                <a:ea typeface="Inter" panose="020B0604020202020204" charset="0"/>
              </a:rPr>
              <a:t>Ретроспектива спринта</a:t>
            </a:r>
            <a:endParaRPr lang="en-US" sz="2400" dirty="0">
              <a:latin typeface="Inter" panose="020B0604020202020204" charset="0"/>
              <a:ea typeface="Inter" panose="020B06040202020202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Груминг </a:t>
            </a:r>
            <a:r>
              <a:rPr lang="ru-RU" sz="2400" dirty="0" err="1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бэклога</a:t>
            </a:r>
            <a:r>
              <a:rPr lang="ru-RU" sz="2400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 спринта</a:t>
            </a:r>
          </a:p>
        </p:txBody>
      </p:sp>
      <p:sp>
        <p:nvSpPr>
          <p:cNvPr id="2" name="Google Shape;174;p22">
            <a:extLst>
              <a:ext uri="{FF2B5EF4-FFF2-40B4-BE49-F238E27FC236}">
                <a16:creationId xmlns:a16="http://schemas.microsoft.com/office/drawing/2014/main" id="{0573FAD0-F31A-AF63-2393-D534A0FF497F}"/>
              </a:ext>
            </a:extLst>
          </p:cNvPr>
          <p:cNvSpPr txBox="1"/>
          <p:nvPr/>
        </p:nvSpPr>
        <p:spPr>
          <a:xfrm>
            <a:off x="953998" y="7937456"/>
            <a:ext cx="11783408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b="1" dirty="0">
                <a:solidFill>
                  <a:schemeClr val="tx1"/>
                </a:solidFill>
                <a:latin typeface="Inter"/>
                <a:ea typeface="Inter"/>
                <a:cs typeface="Inter"/>
                <a:sym typeface="Inter"/>
              </a:rPr>
              <a:t>Иные методологии</a:t>
            </a:r>
            <a:r>
              <a:rPr lang="en-US" sz="2800" b="1" dirty="0">
                <a:solidFill>
                  <a:schemeClr val="tx1"/>
                </a:solidFill>
                <a:latin typeface="Inter"/>
                <a:ea typeface="Inter"/>
                <a:cs typeface="Inter"/>
                <a:sym typeface="Inter"/>
              </a:rPr>
              <a:t>, </a:t>
            </a:r>
            <a:r>
              <a:rPr lang="ru-RU" sz="2800" b="1" dirty="0">
                <a:solidFill>
                  <a:schemeClr val="tx1"/>
                </a:solidFill>
                <a:latin typeface="Inter"/>
                <a:ea typeface="Inter"/>
                <a:cs typeface="Inter"/>
                <a:sym typeface="Inter"/>
              </a:rPr>
              <a:t>которые схожи со </a:t>
            </a:r>
            <a:r>
              <a:rPr lang="en-US" sz="2800" b="1" dirty="0">
                <a:solidFill>
                  <a:schemeClr val="tx1"/>
                </a:solidFill>
                <a:latin typeface="Inter"/>
                <a:ea typeface="Inter"/>
                <a:cs typeface="Inter"/>
                <a:sym typeface="Inter"/>
              </a:rPr>
              <a:t>Scrum</a:t>
            </a:r>
            <a:endParaRPr lang="ru-RU" sz="2800" b="1" i="0" u="none" strike="noStrike" cap="none" dirty="0">
              <a:solidFill>
                <a:schemeClr val="accen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DB681D-E859-126D-B394-1F326F0AD076}"/>
              </a:ext>
            </a:extLst>
          </p:cNvPr>
          <p:cNvSpPr txBox="1"/>
          <p:nvPr/>
        </p:nvSpPr>
        <p:spPr>
          <a:xfrm>
            <a:off x="953998" y="2983760"/>
            <a:ext cx="1188025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b="0" i="0" dirty="0" err="1">
                <a:solidFill>
                  <a:srgbClr val="000000"/>
                </a:solidFill>
                <a:effectLst/>
                <a:latin typeface="Inter" panose="020B0604020202020204" charset="0"/>
                <a:ea typeface="Inter" panose="020B0604020202020204" charset="0"/>
              </a:rPr>
              <a:t>Бэклог</a:t>
            </a:r>
            <a:r>
              <a:rPr lang="ru-RU" sz="2400" b="0" i="0" dirty="0">
                <a:solidFill>
                  <a:srgbClr val="000000"/>
                </a:solidFill>
                <a:effectLst/>
                <a:latin typeface="Inter" panose="020B0604020202020204" charset="0"/>
                <a:ea typeface="Inter" panose="020B0604020202020204" charset="0"/>
              </a:rPr>
              <a:t> -  это </a:t>
            </a:r>
            <a:r>
              <a:rPr lang="ru-RU" sz="2400" b="1" i="0" dirty="0">
                <a:solidFill>
                  <a:srgbClr val="000000"/>
                </a:solidFill>
                <a:effectLst/>
                <a:latin typeface="Inter" panose="020B0604020202020204" charset="0"/>
                <a:ea typeface="Inter" panose="020B0604020202020204" charset="0"/>
              </a:rPr>
              <a:t>перечень рабочих задач</a:t>
            </a:r>
            <a:r>
              <a:rPr lang="ru-RU" sz="2400" b="0" i="0" dirty="0">
                <a:solidFill>
                  <a:srgbClr val="000000"/>
                </a:solidFill>
                <a:effectLst/>
                <a:latin typeface="Inter" panose="020B0604020202020204" charset="0"/>
                <a:ea typeface="Inter" panose="020B0604020202020204" charset="0"/>
              </a:rPr>
              <a:t>, расположенных в определенном порядке, для команды разработчиков.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b="0" i="0" dirty="0">
                <a:solidFill>
                  <a:srgbClr val="000000"/>
                </a:solidFill>
                <a:effectLst/>
                <a:latin typeface="Inter" panose="020B0604020202020204" charset="0"/>
                <a:ea typeface="Inter" panose="020B0604020202020204" charset="0"/>
              </a:rPr>
              <a:t>Спринты </a:t>
            </a:r>
            <a:r>
              <a:rPr lang="ru-RU" sz="2400" dirty="0">
                <a:latin typeface="Inter" panose="020B0604020202020204" charset="0"/>
                <a:ea typeface="Inter" panose="020B0604020202020204" charset="0"/>
              </a:rPr>
              <a:t>-</a:t>
            </a:r>
            <a:r>
              <a:rPr lang="ru-RU" sz="2400" b="0" i="0" dirty="0">
                <a:solidFill>
                  <a:srgbClr val="000000"/>
                </a:solidFill>
                <a:effectLst/>
                <a:latin typeface="Inter" panose="020B0604020202020204" charset="0"/>
                <a:ea typeface="Inter" panose="020B0604020202020204" charset="0"/>
              </a:rPr>
              <a:t> это короткие регулярные циклы работы длиной </a:t>
            </a:r>
            <a:r>
              <a:rPr lang="ru-RU" sz="2400" b="1" i="0" dirty="0">
                <a:solidFill>
                  <a:srgbClr val="000000"/>
                </a:solidFill>
                <a:effectLst/>
                <a:latin typeface="Inter" panose="020B0604020202020204" charset="0"/>
                <a:ea typeface="Inter" panose="020B0604020202020204" charset="0"/>
              </a:rPr>
              <a:t>не более четырех недель.</a:t>
            </a:r>
            <a:endParaRPr lang="en-US" sz="2400" b="1" dirty="0">
              <a:latin typeface="Inter" panose="020B0604020202020204" charset="0"/>
              <a:ea typeface="Inter" panose="020B060402020202020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77E5BD-4D58-0078-770A-171139D143EA}"/>
              </a:ext>
            </a:extLst>
          </p:cNvPr>
          <p:cNvSpPr txBox="1"/>
          <p:nvPr/>
        </p:nvSpPr>
        <p:spPr>
          <a:xfrm>
            <a:off x="953998" y="2220870"/>
            <a:ext cx="6767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Определения</a:t>
            </a:r>
            <a:endParaRPr lang="en-US" sz="2800" b="1" dirty="0">
              <a:solidFill>
                <a:schemeClr val="tx1"/>
              </a:solidFill>
              <a:latin typeface="Inter" panose="020B0604020202020204" charset="0"/>
              <a:ea typeface="Inter" panose="020B060402020202020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5CB06B-35C2-43F2-DF93-456CBEF19980}"/>
              </a:ext>
            </a:extLst>
          </p:cNvPr>
          <p:cNvSpPr txBox="1"/>
          <p:nvPr/>
        </p:nvSpPr>
        <p:spPr>
          <a:xfrm>
            <a:off x="953998" y="8833341"/>
            <a:ext cx="1188025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latin typeface="Inter" panose="020B0604020202020204" charset="0"/>
                <a:ea typeface="Inter" panose="020B0604020202020204" charset="0"/>
              </a:rPr>
              <a:t>SAFe</a:t>
            </a:r>
            <a:r>
              <a:rPr lang="ru-RU" sz="2400" dirty="0">
                <a:latin typeface="Inter" panose="020B0604020202020204" charset="0"/>
                <a:ea typeface="Inter" panose="020B0604020202020204" charset="0"/>
              </a:rPr>
              <a:t> (</a:t>
            </a:r>
            <a:r>
              <a:rPr lang="en-US" sz="2400" dirty="0">
                <a:latin typeface="Inter" panose="020B0604020202020204" charset="0"/>
                <a:ea typeface="Inter" panose="020B0604020202020204" charset="0"/>
              </a:rPr>
              <a:t>Scaled Agile Framework)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latin typeface="Inter" panose="020B0604020202020204" charset="0"/>
                <a:ea typeface="Inter" panose="020B0604020202020204" charset="0"/>
              </a:rPr>
              <a:t>LeSS</a:t>
            </a:r>
            <a:r>
              <a:rPr lang="en-US" sz="2400" dirty="0">
                <a:latin typeface="Inter" panose="020B0604020202020204" charset="0"/>
                <a:ea typeface="Inter" panose="020B0604020202020204" charset="0"/>
              </a:rPr>
              <a:t> (Large-Scale Scrum)</a:t>
            </a:r>
            <a:endParaRPr lang="ru-RU" sz="2400" dirty="0">
              <a:latin typeface="Inter" panose="020B0604020202020204" charset="0"/>
              <a:ea typeface="Inter" panose="020B06040202020202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Inter" panose="020B0604020202020204" charset="0"/>
                <a:ea typeface="Inter" panose="020B0604020202020204" charset="0"/>
              </a:rPr>
              <a:t>Nexus </a:t>
            </a:r>
          </a:p>
        </p:txBody>
      </p:sp>
    </p:spTree>
    <p:extLst>
      <p:ext uri="{BB962C8B-B14F-4D97-AF65-F5344CB8AC3E}">
        <p14:creationId xmlns:p14="http://schemas.microsoft.com/office/powerpoint/2010/main" val="37051081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6A64CCC-E410-E6C9-1581-860138AEC3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4042" y="3499283"/>
            <a:ext cx="10199915" cy="6312704"/>
          </a:xfrm>
          <a:prstGeom prst="rect">
            <a:avLst/>
          </a:prstGeom>
        </p:spPr>
      </p:pic>
      <p:sp>
        <p:nvSpPr>
          <p:cNvPr id="230" name="Google Shape;230;p25"/>
          <p:cNvSpPr/>
          <p:nvPr/>
        </p:nvSpPr>
        <p:spPr>
          <a:xfrm>
            <a:off x="936000" y="972000"/>
            <a:ext cx="12230100" cy="1169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en-US" sz="5600" b="1" i="0" u="none" strike="noStrike" cap="none" dirty="0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Kanban</a:t>
            </a:r>
            <a:endParaRPr sz="56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2" name="Google Shape;242;p25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361065" y="930994"/>
            <a:ext cx="2276477" cy="97315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291;p6">
            <a:extLst>
              <a:ext uri="{FF2B5EF4-FFF2-40B4-BE49-F238E27FC236}">
                <a16:creationId xmlns:a16="http://schemas.microsoft.com/office/drawing/2014/main" id="{A6A6C4FE-FD7E-B1FB-BE88-906A12EFDCFD}"/>
              </a:ext>
            </a:extLst>
          </p:cNvPr>
          <p:cNvSpPr/>
          <p:nvPr/>
        </p:nvSpPr>
        <p:spPr>
          <a:xfrm>
            <a:off x="936000" y="2280466"/>
            <a:ext cx="16448486" cy="1080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85"/>
            </a:pPr>
            <a:r>
              <a:rPr lang="ru-RU" sz="3200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С</a:t>
            </a:r>
            <a:r>
              <a:rPr lang="ru-RU" sz="3200" b="0" i="0" u="none" strike="noStrike" cap="none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истема организации производства и снабжения, позволяющая реализовать принцип «точно в срок».</a:t>
            </a:r>
            <a:r>
              <a:rPr lang="en-US" sz="3200" b="0" i="0" u="none" strike="noStrike" cap="none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 </a:t>
            </a:r>
            <a:r>
              <a:rPr lang="ru-RU" sz="3200" b="0" i="0" u="none" strike="noStrike" cap="none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В </a:t>
            </a:r>
            <a:r>
              <a:rPr lang="ru-RU" sz="3200" b="0" i="0" u="none" strike="noStrike" cap="none" dirty="0" err="1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скраме</a:t>
            </a:r>
            <a:r>
              <a:rPr lang="ru-RU" sz="3200" b="0" i="0" u="none" strike="noStrike" cap="none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 ориентация команды на успешное выполнение спринтов, в</a:t>
            </a:r>
            <a:r>
              <a:rPr lang="en-US" sz="3200" b="0" i="0" u="none" strike="noStrike" cap="none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 </a:t>
            </a:r>
            <a:r>
              <a:rPr lang="ru-RU" sz="3200" b="0" i="0" u="none" strike="noStrike" cap="none" dirty="0" err="1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канбане</a:t>
            </a:r>
            <a:r>
              <a:rPr lang="ru-RU" sz="3200" b="0" i="0" u="none" strike="noStrike" cap="none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 на </a:t>
            </a:r>
            <a:r>
              <a:rPr lang="ru-RU" sz="3200" b="1" i="0" u="none" strike="noStrike" cap="none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первом месте задачи.</a:t>
            </a:r>
          </a:p>
        </p:txBody>
      </p:sp>
    </p:spTree>
    <p:extLst>
      <p:ext uri="{BB962C8B-B14F-4D97-AF65-F5344CB8AC3E}">
        <p14:creationId xmlns:p14="http://schemas.microsoft.com/office/powerpoint/2010/main" val="34505344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g197b990a13c_4_5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710611" y="0"/>
            <a:ext cx="3577387" cy="10286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g197b990a13c_4_5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399456" y="3808288"/>
            <a:ext cx="8888544" cy="647871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g197b990a13c_4_5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66750" y="1409700"/>
            <a:ext cx="8096250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Google Shape;48;g197b990a13c_4_5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5361065" y="930994"/>
            <a:ext cx="2276477" cy="973150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g197b990a13c_4_5"/>
          <p:cNvSpPr/>
          <p:nvPr/>
        </p:nvSpPr>
        <p:spPr>
          <a:xfrm>
            <a:off x="954000" y="972000"/>
            <a:ext cx="12075625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en-US" sz="6400" b="1" i="0" u="none" strike="noStrike" cap="none" dirty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ВАЖНО:</a:t>
            </a:r>
            <a:endParaRPr sz="64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F0F9C5-3150-820D-11AA-65EFD19109B8}"/>
              </a:ext>
            </a:extLst>
          </p:cNvPr>
          <p:cNvSpPr txBox="1"/>
          <p:nvPr/>
        </p:nvSpPr>
        <p:spPr>
          <a:xfrm>
            <a:off x="953998" y="4793090"/>
            <a:ext cx="111618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Основные события, которые могут быть использованы</a:t>
            </a:r>
            <a:endParaRPr lang="en-US" sz="2800" b="1" dirty="0">
              <a:solidFill>
                <a:schemeClr val="tx1"/>
              </a:solidFill>
              <a:latin typeface="Inter" panose="020B0604020202020204" charset="0"/>
              <a:ea typeface="Inter" panose="020B060402020202020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7DF10EB-6C11-637E-4398-6D1A4EF93086}"/>
              </a:ext>
            </a:extLst>
          </p:cNvPr>
          <p:cNvSpPr txBox="1"/>
          <p:nvPr/>
        </p:nvSpPr>
        <p:spPr>
          <a:xfrm>
            <a:off x="953998" y="5555980"/>
            <a:ext cx="809624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 err="1">
                <a:latin typeface="Inter" panose="020B0604020202020204" charset="0"/>
                <a:ea typeface="Inter" panose="020B0604020202020204" charset="0"/>
              </a:rPr>
              <a:t>Канбан</a:t>
            </a:r>
            <a:r>
              <a:rPr lang="ru-RU" sz="2400" dirty="0">
                <a:latin typeface="Inter" panose="020B0604020202020204" charset="0"/>
                <a:ea typeface="Inter" panose="020B0604020202020204" charset="0"/>
              </a:rPr>
              <a:t>-митинг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latin typeface="Inter" panose="020B0604020202020204" charset="0"/>
                <a:ea typeface="Inter" panose="020B0604020202020204" charset="0"/>
              </a:rPr>
              <a:t>Встреча по наполнению очереди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latin typeface="Inter" panose="020B0604020202020204" charset="0"/>
                <a:ea typeface="Inter" panose="020B0604020202020204" charset="0"/>
              </a:rPr>
              <a:t>Встреча по планированию поставки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latin typeface="Inter" panose="020B0604020202020204" charset="0"/>
                <a:ea typeface="Inter" panose="020B0604020202020204" charset="0"/>
              </a:rPr>
              <a:t>Встреча по обзору сервиса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latin typeface="Inter" panose="020B0604020202020204" charset="0"/>
                <a:ea typeface="Inter" panose="020B0604020202020204" charset="0"/>
              </a:rPr>
              <a:t>Операционная встреча (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latin typeface="Inter" panose="020B0604020202020204" charset="0"/>
                <a:ea typeface="Inter" panose="020B0604020202020204" charset="0"/>
              </a:rPr>
              <a:t>Встреча по обзору рисков/стратегии</a:t>
            </a:r>
            <a:endParaRPr lang="ru-RU" sz="2400" dirty="0">
              <a:solidFill>
                <a:schemeClr val="tx1"/>
              </a:solidFill>
              <a:latin typeface="Inter" panose="020B0604020202020204" charset="0"/>
              <a:ea typeface="Inter" panose="020B0604020202020204" charset="0"/>
              <a:cs typeface="Inter"/>
              <a:sym typeface="Inter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DB681D-E859-126D-B394-1F326F0AD076}"/>
              </a:ext>
            </a:extLst>
          </p:cNvPr>
          <p:cNvSpPr txBox="1"/>
          <p:nvPr/>
        </p:nvSpPr>
        <p:spPr>
          <a:xfrm>
            <a:off x="953998" y="2983760"/>
            <a:ext cx="12446316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b="0" i="0" dirty="0">
                <a:solidFill>
                  <a:srgbClr val="000000"/>
                </a:solidFill>
                <a:effectLst/>
                <a:latin typeface="Inter" panose="020B0604020202020204" charset="0"/>
                <a:ea typeface="Inter" panose="020B0604020202020204" charset="0"/>
              </a:rPr>
              <a:t>Нет обязательных процессов (кроме реализации задач «точно в срок»), </a:t>
            </a:r>
            <a:r>
              <a:rPr lang="ru-RU" sz="2400" b="1" i="0" dirty="0">
                <a:solidFill>
                  <a:srgbClr val="000000"/>
                </a:solidFill>
                <a:effectLst/>
                <a:latin typeface="Inter" panose="020B0604020202020204" charset="0"/>
                <a:ea typeface="Inter" panose="020B0604020202020204" charset="0"/>
              </a:rPr>
              <a:t>есть принципы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latin typeface="Inter" panose="020B0604020202020204" charset="0"/>
                <a:ea typeface="Inter" panose="020B0604020202020204" charset="0"/>
              </a:rPr>
              <a:t>Можно внедрять </a:t>
            </a:r>
            <a:r>
              <a:rPr lang="ru-RU" sz="2400" b="1" dirty="0">
                <a:latin typeface="Inter" panose="020B0604020202020204" charset="0"/>
                <a:ea typeface="Inter" panose="020B0604020202020204" charset="0"/>
              </a:rPr>
              <a:t>различные инструменты </a:t>
            </a:r>
            <a:r>
              <a:rPr lang="ru-RU" sz="2400" dirty="0">
                <a:latin typeface="Inter" panose="020B0604020202020204" charset="0"/>
                <a:ea typeface="Inter" panose="020B0604020202020204" charset="0"/>
              </a:rPr>
              <a:t>в работу команды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latin typeface="Inter" panose="020B0604020202020204" charset="0"/>
                <a:ea typeface="Inter" panose="020B0604020202020204" charset="0"/>
              </a:rPr>
              <a:t>Есть каденции (ритм работы), классы обслуживания и метрики команд </a:t>
            </a:r>
            <a:endParaRPr lang="en-US" sz="2400" dirty="0">
              <a:latin typeface="Inter" panose="020B0604020202020204" charset="0"/>
              <a:ea typeface="Inter" panose="020B060402020202020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77E5BD-4D58-0078-770A-171139D143EA}"/>
              </a:ext>
            </a:extLst>
          </p:cNvPr>
          <p:cNvSpPr txBox="1"/>
          <p:nvPr/>
        </p:nvSpPr>
        <p:spPr>
          <a:xfrm>
            <a:off x="953998" y="2220870"/>
            <a:ext cx="6767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Основные отличия</a:t>
            </a:r>
            <a:endParaRPr lang="en-US" sz="2800" b="1" dirty="0">
              <a:solidFill>
                <a:schemeClr val="tx1"/>
              </a:solidFill>
              <a:latin typeface="Inter" panose="020B0604020202020204" charset="0"/>
              <a:ea typeface="Inter" panose="020B060402020202020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88EACA-2CC3-3483-4C94-E593FCE80978}"/>
              </a:ext>
            </a:extLst>
          </p:cNvPr>
          <p:cNvSpPr txBox="1"/>
          <p:nvPr/>
        </p:nvSpPr>
        <p:spPr>
          <a:xfrm>
            <a:off x="893232" y="8103974"/>
            <a:ext cx="111618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Метрики</a:t>
            </a:r>
            <a:endParaRPr lang="en-US" sz="2800" b="1" dirty="0">
              <a:solidFill>
                <a:schemeClr val="tx1"/>
              </a:solidFill>
              <a:latin typeface="Inter" panose="020B0604020202020204" charset="0"/>
              <a:ea typeface="Inter" panose="020B060402020202020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CD40B5-836B-BC70-518B-1CC950B479EC}"/>
              </a:ext>
            </a:extLst>
          </p:cNvPr>
          <p:cNvSpPr txBox="1"/>
          <p:nvPr/>
        </p:nvSpPr>
        <p:spPr>
          <a:xfrm>
            <a:off x="893231" y="8796064"/>
            <a:ext cx="1284453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>
                <a:latin typeface="Inter" panose="020B0604020202020204" charset="0"/>
                <a:ea typeface="Inter" panose="020B0604020202020204" charset="0"/>
              </a:rPr>
              <a:t>Время доставки функционала на рынок </a:t>
            </a:r>
            <a:r>
              <a:rPr lang="en-US" sz="2400" dirty="0">
                <a:latin typeface="Inter" panose="020B0604020202020204" charset="0"/>
                <a:ea typeface="Inter" panose="020B0604020202020204" charset="0"/>
              </a:rPr>
              <a:t>(TTM);</a:t>
            </a:r>
            <a:r>
              <a:rPr lang="ru-RU" sz="2400" dirty="0">
                <a:latin typeface="Inter" panose="020B0604020202020204" charset="0"/>
                <a:ea typeface="Inter" panose="020B0604020202020204" charset="0"/>
              </a:rPr>
              <a:t> время выполнения</a:t>
            </a:r>
            <a:r>
              <a:rPr lang="en-US" sz="2400" dirty="0">
                <a:latin typeface="Inter" panose="020B0604020202020204" charset="0"/>
                <a:ea typeface="Inter" panose="020B0604020202020204" charset="0"/>
              </a:rPr>
              <a:t> (LT);</a:t>
            </a:r>
            <a:r>
              <a:rPr lang="ru-RU" sz="2400" dirty="0">
                <a:latin typeface="Inter" panose="020B0604020202020204" charset="0"/>
                <a:ea typeface="Inter" panose="020B0604020202020204" charset="0"/>
              </a:rPr>
              <a:t> эффективность потока (</a:t>
            </a:r>
            <a:r>
              <a:rPr lang="en-US" sz="2400" dirty="0">
                <a:latin typeface="Inter" panose="020B0604020202020204" charset="0"/>
                <a:ea typeface="Inter" panose="020B0604020202020204" charset="0"/>
              </a:rPr>
              <a:t>E);</a:t>
            </a:r>
            <a:r>
              <a:rPr lang="ru-RU" sz="2400" dirty="0">
                <a:latin typeface="Inter" panose="020B0604020202020204" charset="0"/>
                <a:ea typeface="Inter" panose="020B0604020202020204" charset="0"/>
              </a:rPr>
              <a:t> пропускная способность</a:t>
            </a:r>
            <a:r>
              <a:rPr lang="en-US" sz="2400" dirty="0">
                <a:latin typeface="Inter" panose="020B0604020202020204" charset="0"/>
                <a:ea typeface="Inter" panose="020B0604020202020204" charset="0"/>
              </a:rPr>
              <a:t>;</a:t>
            </a:r>
            <a:r>
              <a:rPr lang="ru-RU" sz="2400" dirty="0">
                <a:latin typeface="Inter" panose="020B0604020202020204" charset="0"/>
                <a:ea typeface="Inter" panose="020B0604020202020204" charset="0"/>
              </a:rPr>
              <a:t> соглашение об уровне обслуживания (</a:t>
            </a:r>
            <a:r>
              <a:rPr lang="en-US" sz="2400" dirty="0">
                <a:latin typeface="Inter" panose="020B0604020202020204" charset="0"/>
                <a:ea typeface="Inter" panose="020B0604020202020204" charset="0"/>
              </a:rPr>
              <a:t>SLA</a:t>
            </a:r>
            <a:r>
              <a:rPr lang="ru-RU" sz="2400" dirty="0">
                <a:latin typeface="Inter" panose="020B0604020202020204" charset="0"/>
                <a:ea typeface="Inter" panose="020B0604020202020204" charset="0"/>
              </a:rPr>
              <a:t>)</a:t>
            </a:r>
            <a:r>
              <a:rPr lang="en-US" sz="2400" dirty="0">
                <a:latin typeface="Inter" panose="020B0604020202020204" charset="0"/>
                <a:ea typeface="Inter" panose="020B0604020202020204" charset="0"/>
              </a:rPr>
              <a:t>;</a:t>
            </a:r>
            <a:r>
              <a:rPr lang="ru-RU" sz="2400" dirty="0">
                <a:latin typeface="Inter" panose="020B0604020202020204" charset="0"/>
                <a:ea typeface="Inter" panose="020B0604020202020204" charset="0"/>
              </a:rPr>
              <a:t> накопительная диаграмма потока </a:t>
            </a:r>
            <a:r>
              <a:rPr lang="en-US" sz="2400" dirty="0">
                <a:latin typeface="Inter" panose="020B0604020202020204" charset="0"/>
                <a:ea typeface="Inter" panose="020B0604020202020204" charset="0"/>
              </a:rPr>
              <a:t>(CFD)</a:t>
            </a:r>
          </a:p>
        </p:txBody>
      </p:sp>
    </p:spTree>
    <p:extLst>
      <p:ext uri="{BB962C8B-B14F-4D97-AF65-F5344CB8AC3E}">
        <p14:creationId xmlns:p14="http://schemas.microsoft.com/office/powerpoint/2010/main" val="22586002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3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7999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3"/>
          <p:cNvSpPr/>
          <p:nvPr/>
        </p:nvSpPr>
        <p:spPr>
          <a:xfrm>
            <a:off x="4990699" y="2536027"/>
            <a:ext cx="11612880" cy="4598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ru-RU" sz="8600" b="1" i="0" u="none" strike="noStrike" cap="none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Зачем нужны методологии управления разработкой</a:t>
            </a:r>
          </a:p>
        </p:txBody>
      </p:sp>
      <p:sp>
        <p:nvSpPr>
          <p:cNvPr id="77" name="Google Shape;77;p13"/>
          <p:cNvSpPr txBox="1"/>
          <p:nvPr/>
        </p:nvSpPr>
        <p:spPr>
          <a:xfrm>
            <a:off x="1542196" y="1684324"/>
            <a:ext cx="4204651" cy="3785652"/>
          </a:xfrm>
          <a:prstGeom prst="rect">
            <a:avLst/>
          </a:prstGeom>
          <a:noFill/>
          <a:ln>
            <a:noFill/>
          </a:ln>
          <a:effectLst>
            <a:outerShdw dist="292100" dir="2700000" algn="tl" rotWithShape="0">
              <a:schemeClr val="accent4">
                <a:alpha val="40000"/>
              </a:scheme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0" b="1" i="0" u="none" strike="noStrike" cap="none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1</a:t>
            </a:r>
            <a:endParaRPr sz="24000" b="1" i="0" u="none" strike="noStrike" cap="none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78" name="Google Shape;78;p13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506191" y="5305425"/>
            <a:ext cx="6781809" cy="49815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9" name="Google Shape;79;p13"/>
          <p:cNvCxnSpPr/>
          <p:nvPr/>
        </p:nvCxnSpPr>
        <p:spPr>
          <a:xfrm>
            <a:off x="4219074" y="0"/>
            <a:ext cx="0" cy="5422232"/>
          </a:xfrm>
          <a:prstGeom prst="straightConnector1">
            <a:avLst/>
          </a:prstGeom>
          <a:noFill/>
          <a:ln w="635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80" name="Google Shape;80;p13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5361065" y="930994"/>
            <a:ext cx="2276477" cy="973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5"/>
          <p:cNvSpPr/>
          <p:nvPr/>
        </p:nvSpPr>
        <p:spPr>
          <a:xfrm>
            <a:off x="936000" y="972000"/>
            <a:ext cx="12230100" cy="1169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ru-RU" sz="5600" b="1" i="0" u="none" strike="noStrike" cap="none" dirty="0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Сравнение методологий</a:t>
            </a:r>
            <a:endParaRPr sz="56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2" name="Google Shape;242;p25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361065" y="930994"/>
            <a:ext cx="2276477" cy="97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AFC80CB-A692-1B68-0384-4337655153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315" y="2141650"/>
            <a:ext cx="5826735" cy="758932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EC5F567-FCCA-00F2-A5A2-0B3CD80D14C7}"/>
              </a:ext>
            </a:extLst>
          </p:cNvPr>
          <p:cNvSpPr txBox="1"/>
          <p:nvPr/>
        </p:nvSpPr>
        <p:spPr>
          <a:xfrm>
            <a:off x="8208000" y="3915751"/>
            <a:ext cx="9144000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l" fontAlgn="base">
              <a:buFont typeface="Arial" panose="020B0604020202020204" pitchFamily="34" charset="0"/>
              <a:buChar char="•"/>
            </a:pPr>
            <a:r>
              <a:rPr lang="ru-RU" sz="28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Если </a:t>
            </a:r>
            <a:r>
              <a:rPr lang="ru-RU" sz="2800" dirty="0">
                <a:latin typeface="Roboto" panose="02000000000000000000" pitchFamily="2" charset="0"/>
              </a:rPr>
              <a:t>ваш проект типовой/или имеет малое кол-во пользователей и стейкхолдеров</a:t>
            </a:r>
            <a:r>
              <a:rPr lang="ru-RU" sz="28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, то больше подойдет </a:t>
            </a:r>
            <a:r>
              <a:rPr lang="ru-RU" sz="2800" b="0" i="0" dirty="0" err="1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Waterfall</a:t>
            </a:r>
            <a:r>
              <a:rPr lang="ru-RU" sz="28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.</a:t>
            </a:r>
          </a:p>
          <a:p>
            <a:pPr marL="457200" indent="-457200" algn="l" fontAlgn="base">
              <a:buFont typeface="Arial" panose="020B0604020202020204" pitchFamily="34" charset="0"/>
              <a:buChar char="•"/>
            </a:pPr>
            <a:endParaRPr lang="ru-RU" sz="2800" b="0" i="0" dirty="0">
              <a:solidFill>
                <a:srgbClr val="000000"/>
              </a:solidFill>
              <a:effectLst/>
              <a:latin typeface="Roboto" panose="02000000000000000000" pitchFamily="2" charset="0"/>
            </a:endParaRPr>
          </a:p>
          <a:p>
            <a:pPr marL="457200" indent="-457200" algn="l" fontAlgn="base">
              <a:buFont typeface="Arial" panose="020B0604020202020204" pitchFamily="34" charset="0"/>
              <a:buChar char="•"/>
            </a:pPr>
            <a:r>
              <a:rPr lang="ru-RU" sz="28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Если вы делаете продукт, лучше использовать </a:t>
            </a:r>
            <a:r>
              <a:rPr lang="ru-RU" sz="2800" b="0" i="0" dirty="0" err="1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Scrum</a:t>
            </a:r>
            <a:r>
              <a:rPr lang="ru-RU" sz="28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 и иные гибкие методологии.</a:t>
            </a:r>
          </a:p>
          <a:p>
            <a:pPr marL="457200" indent="-457200" algn="l" fontAlgn="base">
              <a:buFont typeface="Arial" panose="020B0604020202020204" pitchFamily="34" charset="0"/>
              <a:buChar char="•"/>
            </a:pPr>
            <a:endParaRPr lang="ru-RU" sz="2800" b="0" i="0" dirty="0">
              <a:solidFill>
                <a:srgbClr val="000000"/>
              </a:solidFill>
              <a:effectLst/>
              <a:latin typeface="Roboto" panose="02000000000000000000" pitchFamily="2" charset="0"/>
            </a:endParaRPr>
          </a:p>
          <a:p>
            <a:pPr marL="457200" indent="-457200" algn="l" fontAlgn="base">
              <a:buFont typeface="Arial" panose="020B0604020202020204" pitchFamily="34" charset="0"/>
              <a:buChar char="•"/>
            </a:pPr>
            <a:r>
              <a:rPr lang="ru-RU" sz="28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Если у вас проекты по технической поддержке/либо вы супер сработанная команда — отличным вариантом станет </a:t>
            </a:r>
            <a:r>
              <a:rPr lang="ru-RU" sz="2800" b="0" i="0" dirty="0" err="1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Kanban</a:t>
            </a:r>
            <a:r>
              <a:rPr lang="ru-RU" sz="28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. </a:t>
            </a:r>
            <a:r>
              <a:rPr lang="ru-RU" sz="2800" dirty="0">
                <a:latin typeface="Roboto" panose="02000000000000000000" pitchFamily="2" charset="0"/>
              </a:rPr>
              <a:t> </a:t>
            </a:r>
            <a:endParaRPr lang="ru-RU" sz="2800" b="0" i="0" dirty="0">
              <a:solidFill>
                <a:srgbClr val="000000"/>
              </a:solidFill>
              <a:effectLst/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5632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5"/>
          <p:cNvSpPr/>
          <p:nvPr/>
        </p:nvSpPr>
        <p:spPr>
          <a:xfrm>
            <a:off x="936000" y="972000"/>
            <a:ext cx="12230100" cy="1169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ru-RU" sz="56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Практика</a:t>
            </a:r>
            <a:endParaRPr sz="56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2" name="Google Shape;242;p25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361065" y="930994"/>
            <a:ext cx="2276477" cy="97315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EC5F567-FCCA-00F2-A5A2-0B3CD80D14C7}"/>
              </a:ext>
            </a:extLst>
          </p:cNvPr>
          <p:cNvSpPr txBox="1"/>
          <p:nvPr/>
        </p:nvSpPr>
        <p:spPr>
          <a:xfrm>
            <a:off x="936000" y="3241863"/>
            <a:ext cx="10929429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ru-RU" sz="3200" b="1" i="0" dirty="0">
                <a:solidFill>
                  <a:srgbClr val="F4841E"/>
                </a:solidFill>
                <a:effectLst/>
                <a:latin typeface="Roboto" panose="02000000000000000000" pitchFamily="2" charset="0"/>
              </a:rPr>
              <a:t>Какую методологию Вы бы выбрали для производства медицинского оборудования?</a:t>
            </a:r>
          </a:p>
          <a:p>
            <a:pPr algn="l" fontAlgn="base"/>
            <a:endParaRPr lang="ru-RU" sz="3200" i="0" dirty="0">
              <a:solidFill>
                <a:srgbClr val="000000"/>
              </a:solidFill>
              <a:effectLst/>
              <a:latin typeface="Roboto" panose="02000000000000000000" pitchFamily="2" charset="0"/>
            </a:endParaRPr>
          </a:p>
          <a:p>
            <a:pPr algn="l" fontAlgn="base"/>
            <a:r>
              <a:rPr lang="ru-RU" sz="320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Какую методологию Вы бы выбрали для разработки конкурента </a:t>
            </a:r>
            <a:r>
              <a:rPr lang="ru-RU" sz="3200" i="0" dirty="0" err="1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Netflix</a:t>
            </a:r>
            <a:r>
              <a:rPr lang="ru-RU" sz="320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?</a:t>
            </a:r>
          </a:p>
          <a:p>
            <a:pPr algn="l" fontAlgn="base"/>
            <a:endParaRPr lang="ru-RU" sz="3200" dirty="0">
              <a:solidFill>
                <a:schemeClr val="bg1"/>
              </a:solidFill>
              <a:latin typeface="Roboto" panose="02000000000000000000" pitchFamily="2" charset="0"/>
            </a:endParaRPr>
          </a:p>
          <a:p>
            <a:pPr algn="l" fontAlgn="base"/>
            <a:r>
              <a:rPr lang="ru-RU" sz="320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Какую методологию Вы бы выбрали для доработки сайта по продаже одежды?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14508AA-43B0-E943-EB41-D772630A26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43265" y="6297521"/>
            <a:ext cx="5435600" cy="356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5158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5"/>
          <p:cNvSpPr/>
          <p:nvPr/>
        </p:nvSpPr>
        <p:spPr>
          <a:xfrm>
            <a:off x="936000" y="972000"/>
            <a:ext cx="12230100" cy="1169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ru-RU" sz="56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Практика</a:t>
            </a:r>
            <a:endParaRPr sz="56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2" name="Google Shape;242;p25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361065" y="930994"/>
            <a:ext cx="2276477" cy="97315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EC5F567-FCCA-00F2-A5A2-0B3CD80D14C7}"/>
              </a:ext>
            </a:extLst>
          </p:cNvPr>
          <p:cNvSpPr txBox="1"/>
          <p:nvPr/>
        </p:nvSpPr>
        <p:spPr>
          <a:xfrm>
            <a:off x="936000" y="3241863"/>
            <a:ext cx="10929429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ru-RU" sz="3200" i="0" dirty="0">
                <a:solidFill>
                  <a:schemeClr val="tx2"/>
                </a:solidFill>
                <a:effectLst/>
                <a:latin typeface="Roboto" panose="02000000000000000000" pitchFamily="2" charset="0"/>
              </a:rPr>
              <a:t>Какую методологию Вы бы выбрали для производства медицинского оборудования?</a:t>
            </a:r>
          </a:p>
          <a:p>
            <a:pPr algn="l" fontAlgn="base"/>
            <a:endParaRPr lang="ru-RU" sz="3200" i="0" dirty="0">
              <a:solidFill>
                <a:srgbClr val="000000"/>
              </a:solidFill>
              <a:effectLst/>
              <a:latin typeface="Roboto" panose="02000000000000000000" pitchFamily="2" charset="0"/>
            </a:endParaRPr>
          </a:p>
          <a:p>
            <a:pPr algn="l" fontAlgn="base"/>
            <a:r>
              <a:rPr lang="ru-RU" sz="3200" b="1" i="0" dirty="0">
                <a:solidFill>
                  <a:srgbClr val="F4841E"/>
                </a:solidFill>
                <a:effectLst/>
                <a:latin typeface="Roboto" panose="02000000000000000000" pitchFamily="2" charset="0"/>
              </a:rPr>
              <a:t>Какую методологию Вы бы выбрали для разработки конкурента </a:t>
            </a:r>
            <a:r>
              <a:rPr lang="ru-RU" sz="3200" b="1" i="0" dirty="0" err="1">
                <a:solidFill>
                  <a:srgbClr val="F4841E"/>
                </a:solidFill>
                <a:effectLst/>
                <a:latin typeface="Roboto" panose="02000000000000000000" pitchFamily="2" charset="0"/>
              </a:rPr>
              <a:t>Netflix</a:t>
            </a:r>
            <a:r>
              <a:rPr lang="ru-RU" sz="3200" b="1" i="0" dirty="0">
                <a:solidFill>
                  <a:srgbClr val="F4841E"/>
                </a:solidFill>
                <a:effectLst/>
                <a:latin typeface="Roboto" panose="02000000000000000000" pitchFamily="2" charset="0"/>
              </a:rPr>
              <a:t>?</a:t>
            </a:r>
          </a:p>
          <a:p>
            <a:pPr algn="l" fontAlgn="base"/>
            <a:endParaRPr lang="ru-RU" sz="3200" dirty="0">
              <a:latin typeface="Roboto" panose="02000000000000000000" pitchFamily="2" charset="0"/>
            </a:endParaRPr>
          </a:p>
          <a:p>
            <a:pPr algn="l" fontAlgn="base"/>
            <a:r>
              <a:rPr lang="ru-RU" sz="320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Какую методологию Вы бы выбрали для доработки сайта по продаже одежды?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14508AA-43B0-E943-EB41-D772630A26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43265" y="6297521"/>
            <a:ext cx="5435600" cy="356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1252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5"/>
          <p:cNvSpPr/>
          <p:nvPr/>
        </p:nvSpPr>
        <p:spPr>
          <a:xfrm>
            <a:off x="936000" y="972000"/>
            <a:ext cx="12230100" cy="1169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ru-RU" sz="56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Практика</a:t>
            </a:r>
            <a:endParaRPr sz="56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2" name="Google Shape;242;p25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361065" y="930994"/>
            <a:ext cx="2276477" cy="97315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EC5F567-FCCA-00F2-A5A2-0B3CD80D14C7}"/>
              </a:ext>
            </a:extLst>
          </p:cNvPr>
          <p:cNvSpPr txBox="1"/>
          <p:nvPr/>
        </p:nvSpPr>
        <p:spPr>
          <a:xfrm>
            <a:off x="936000" y="3241863"/>
            <a:ext cx="10929429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ru-RU" sz="3200" i="0" dirty="0">
                <a:solidFill>
                  <a:schemeClr val="tx2"/>
                </a:solidFill>
                <a:effectLst/>
                <a:latin typeface="Roboto" panose="02000000000000000000" pitchFamily="2" charset="0"/>
              </a:rPr>
              <a:t>Какую методологию Вы бы выбрали для производства медицинского оборудования?</a:t>
            </a:r>
          </a:p>
          <a:p>
            <a:pPr algn="l" fontAlgn="base"/>
            <a:endParaRPr lang="ru-RU" sz="3200" i="0" dirty="0">
              <a:solidFill>
                <a:schemeClr val="tx2"/>
              </a:solidFill>
              <a:effectLst/>
              <a:latin typeface="Roboto" panose="02000000000000000000" pitchFamily="2" charset="0"/>
            </a:endParaRPr>
          </a:p>
          <a:p>
            <a:pPr algn="l" fontAlgn="base"/>
            <a:r>
              <a:rPr lang="ru-RU" sz="3200" i="0" dirty="0">
                <a:solidFill>
                  <a:schemeClr val="tx2"/>
                </a:solidFill>
                <a:effectLst/>
                <a:latin typeface="Roboto" panose="02000000000000000000" pitchFamily="2" charset="0"/>
              </a:rPr>
              <a:t>Какую методологию Вы бы выбрали для разработки конкурента </a:t>
            </a:r>
            <a:r>
              <a:rPr lang="ru-RU" sz="3200" i="0" dirty="0" err="1">
                <a:solidFill>
                  <a:schemeClr val="tx2"/>
                </a:solidFill>
                <a:effectLst/>
                <a:latin typeface="Roboto" panose="02000000000000000000" pitchFamily="2" charset="0"/>
              </a:rPr>
              <a:t>Netflix</a:t>
            </a:r>
            <a:r>
              <a:rPr lang="ru-RU" sz="3200" i="0" dirty="0">
                <a:solidFill>
                  <a:schemeClr val="tx2"/>
                </a:solidFill>
                <a:effectLst/>
                <a:latin typeface="Roboto" panose="02000000000000000000" pitchFamily="2" charset="0"/>
              </a:rPr>
              <a:t>?</a:t>
            </a:r>
          </a:p>
          <a:p>
            <a:pPr algn="l" fontAlgn="base"/>
            <a:endParaRPr lang="ru-RU" sz="3200" dirty="0">
              <a:latin typeface="Roboto" panose="02000000000000000000" pitchFamily="2" charset="0"/>
            </a:endParaRPr>
          </a:p>
          <a:p>
            <a:pPr algn="l" fontAlgn="base"/>
            <a:r>
              <a:rPr lang="ru-RU" sz="3200" b="1" i="0" dirty="0">
                <a:solidFill>
                  <a:srgbClr val="F4841E"/>
                </a:solidFill>
                <a:effectLst/>
                <a:latin typeface="Roboto" panose="02000000000000000000" pitchFamily="2" charset="0"/>
              </a:rPr>
              <a:t>Какую методологию Вы бы выбрали для доработки сайта по продаже одежды?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14508AA-43B0-E943-EB41-D772630A26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43265" y="6297521"/>
            <a:ext cx="5435600" cy="356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2056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3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7999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3"/>
          <p:cNvSpPr/>
          <p:nvPr/>
        </p:nvSpPr>
        <p:spPr>
          <a:xfrm>
            <a:off x="4990699" y="2536027"/>
            <a:ext cx="11612880" cy="4598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ru-RU" sz="8600" b="1" i="0" u="none" strike="noStrike" cap="none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О командах разработки</a:t>
            </a:r>
            <a:endParaRPr lang="en-US" sz="8600" b="1" i="0" u="none" strike="noStrike" cap="none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77" name="Google Shape;77;p13"/>
          <p:cNvSpPr txBox="1"/>
          <p:nvPr/>
        </p:nvSpPr>
        <p:spPr>
          <a:xfrm>
            <a:off x="1542196" y="1684324"/>
            <a:ext cx="4204651" cy="3785652"/>
          </a:xfrm>
          <a:prstGeom prst="rect">
            <a:avLst/>
          </a:prstGeom>
          <a:noFill/>
          <a:ln>
            <a:noFill/>
          </a:ln>
          <a:effectLst>
            <a:outerShdw dist="292100" dir="2700000" algn="tl" rotWithShape="0">
              <a:schemeClr val="accent4">
                <a:alpha val="40000"/>
              </a:scheme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4</a:t>
            </a:r>
            <a:endParaRPr sz="24000" b="1" i="0" u="none" strike="noStrike" cap="none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78" name="Google Shape;78;p13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506191" y="5305425"/>
            <a:ext cx="6781809" cy="49815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9" name="Google Shape;79;p13"/>
          <p:cNvCxnSpPr/>
          <p:nvPr/>
        </p:nvCxnSpPr>
        <p:spPr>
          <a:xfrm>
            <a:off x="4219074" y="0"/>
            <a:ext cx="0" cy="5422232"/>
          </a:xfrm>
          <a:prstGeom prst="straightConnector1">
            <a:avLst/>
          </a:prstGeom>
          <a:noFill/>
          <a:ln w="635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80" name="Google Shape;80;p13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5361065" y="930994"/>
            <a:ext cx="2276477" cy="9731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970590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5"/>
          <p:cNvSpPr/>
          <p:nvPr/>
        </p:nvSpPr>
        <p:spPr>
          <a:xfrm>
            <a:off x="936000" y="972000"/>
            <a:ext cx="12230100" cy="1169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ru-RU" sz="5600" b="1" dirty="0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Есть разные методологии…</a:t>
            </a:r>
            <a:endParaRPr sz="56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2" name="Google Shape;242;p25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361065" y="930994"/>
            <a:ext cx="2276477" cy="97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0072907-ED47-02C8-BA03-FCF6E81073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5543" y="3643875"/>
            <a:ext cx="7620000" cy="50863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36F6307-4CE3-87D2-54A0-A6682D1295E7}"/>
              </a:ext>
            </a:extLst>
          </p:cNvPr>
          <p:cNvSpPr txBox="1"/>
          <p:nvPr/>
        </p:nvSpPr>
        <p:spPr>
          <a:xfrm>
            <a:off x="5391943" y="8730225"/>
            <a:ext cx="180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b="1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Вася</a:t>
            </a:r>
            <a:endParaRPr lang="en-US" sz="3200" b="1" dirty="0">
              <a:solidFill>
                <a:schemeClr val="tx1"/>
              </a:solidFill>
              <a:latin typeface="Inter" panose="020B0604020202020204" charset="0"/>
              <a:ea typeface="Inter" panose="020B060402020202020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4B88FCB-CF4D-86F0-8122-1061288FEC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37457" y="2504504"/>
            <a:ext cx="5145343" cy="514534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9B839A4-E56B-B674-4FFF-CD44BD6770FF}"/>
              </a:ext>
            </a:extLst>
          </p:cNvPr>
          <p:cNvSpPr txBox="1"/>
          <p:nvPr/>
        </p:nvSpPr>
        <p:spPr>
          <a:xfrm>
            <a:off x="8908507" y="4439584"/>
            <a:ext cx="660324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400" b="1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А мне то что?</a:t>
            </a:r>
            <a:endParaRPr lang="en-US" sz="2400" b="1" dirty="0">
              <a:solidFill>
                <a:schemeClr val="tx1"/>
              </a:solidFill>
              <a:latin typeface="Inter" panose="020B0604020202020204" charset="0"/>
              <a:ea typeface="Inter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357544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A4DFD117-41B5-DB99-6095-112080B304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0208" y="4256990"/>
            <a:ext cx="2673350" cy="26733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C9806F1-501C-898A-45E7-4891B9E7281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0660" b="22408"/>
          <a:stretch/>
        </p:blipFill>
        <p:spPr>
          <a:xfrm>
            <a:off x="5000815" y="7585177"/>
            <a:ext cx="1923366" cy="1665515"/>
          </a:xfrm>
          <a:prstGeom prst="rect">
            <a:avLst/>
          </a:prstGeom>
        </p:spPr>
      </p:pic>
      <p:sp>
        <p:nvSpPr>
          <p:cNvPr id="230" name="Google Shape;230;p25"/>
          <p:cNvSpPr/>
          <p:nvPr/>
        </p:nvSpPr>
        <p:spPr>
          <a:xfrm>
            <a:off x="936000" y="972000"/>
            <a:ext cx="12230100" cy="1169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ru-RU" sz="5600" b="1" i="0" u="none" strike="noStrike" cap="none" dirty="0">
                <a:solidFill>
                  <a:schemeClr val="dk1"/>
                </a:solidFill>
                <a:latin typeface="Inter" panose="020B0604020202020204" charset="0"/>
                <a:ea typeface="Inter" panose="020B0604020202020204" charset="0"/>
                <a:cs typeface="Calibri"/>
                <a:sym typeface="Calibri"/>
              </a:rPr>
              <a:t>С кем придется работать</a:t>
            </a:r>
            <a:endParaRPr sz="5600" b="1" i="0" u="none" strike="noStrike" cap="none" dirty="0">
              <a:solidFill>
                <a:schemeClr val="dk1"/>
              </a:solidFill>
              <a:latin typeface="Inter" panose="020B0604020202020204" charset="0"/>
              <a:ea typeface="Inter" panose="020B0604020202020204" charset="0"/>
              <a:cs typeface="Calibri"/>
              <a:sym typeface="Calibri"/>
            </a:endParaRPr>
          </a:p>
        </p:txBody>
      </p:sp>
      <p:pic>
        <p:nvPicPr>
          <p:cNvPr id="242" name="Google Shape;242;p25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5361065" y="930994"/>
            <a:ext cx="2276477" cy="97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0072907-ED47-02C8-BA03-FCF6E81073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94157" y="4429251"/>
            <a:ext cx="4151100" cy="2770860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9AD585B4-C660-2EDD-5A76-A840AC8FC519}"/>
              </a:ext>
            </a:extLst>
          </p:cNvPr>
          <p:cNvSpPr/>
          <p:nvPr/>
        </p:nvSpPr>
        <p:spPr>
          <a:xfrm>
            <a:off x="6356686" y="3001661"/>
            <a:ext cx="5626042" cy="5626040"/>
          </a:xfrm>
          <a:prstGeom prst="ellipse">
            <a:avLst/>
          </a:prstGeom>
          <a:noFill/>
          <a:ln w="127000">
            <a:solidFill>
              <a:srgbClr val="F374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EDA766D-A291-B3A2-793C-1D94842DB739}"/>
              </a:ext>
            </a:extLst>
          </p:cNvPr>
          <p:cNvSpPr txBox="1"/>
          <p:nvPr/>
        </p:nvSpPr>
        <p:spPr>
          <a:xfrm>
            <a:off x="4861025" y="9315451"/>
            <a:ext cx="24000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Владелец продукта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5F0C965-4AC2-3C7A-1EE7-262A066719D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3510" b="5380"/>
          <a:stretch/>
        </p:blipFill>
        <p:spPr>
          <a:xfrm>
            <a:off x="12384749" y="2325295"/>
            <a:ext cx="2032955" cy="192123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C0AB64D-126E-521F-21C7-5DC0B952C45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200361" y="6753653"/>
            <a:ext cx="2276477" cy="227647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B658356-5D25-C028-A3E7-DAE9C4BBE429}"/>
              </a:ext>
            </a:extLst>
          </p:cNvPr>
          <p:cNvSpPr txBox="1"/>
          <p:nvPr/>
        </p:nvSpPr>
        <p:spPr>
          <a:xfrm>
            <a:off x="12138585" y="8899501"/>
            <a:ext cx="24000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Scrum</a:t>
            </a:r>
            <a:endParaRPr lang="ru-RU" sz="2400" b="1" dirty="0">
              <a:solidFill>
                <a:schemeClr val="tx1"/>
              </a:solidFill>
              <a:latin typeface="Inter" panose="020B0604020202020204" charset="0"/>
              <a:ea typeface="Inter" panose="020B0604020202020204" charset="0"/>
            </a:endParaRPr>
          </a:p>
          <a:p>
            <a:pPr algn="ctr"/>
            <a:r>
              <a:rPr lang="ru-RU" sz="2400" b="1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мастер</a:t>
            </a:r>
            <a:r>
              <a:rPr lang="en-US" sz="2400" b="1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 </a:t>
            </a:r>
            <a:endParaRPr lang="ru-RU" sz="2400" b="1" dirty="0">
              <a:solidFill>
                <a:schemeClr val="tx1"/>
              </a:solidFill>
              <a:latin typeface="Inter" panose="020B0604020202020204" charset="0"/>
              <a:ea typeface="Inter" panose="020B060402020202020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116F8B3-D950-18AF-4DE9-A3589DE86792}"/>
              </a:ext>
            </a:extLst>
          </p:cNvPr>
          <p:cNvSpPr txBox="1"/>
          <p:nvPr/>
        </p:nvSpPr>
        <p:spPr>
          <a:xfrm>
            <a:off x="12200361" y="4285252"/>
            <a:ext cx="24000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Проектный </a:t>
            </a:r>
          </a:p>
          <a:p>
            <a:pPr algn="ctr"/>
            <a:r>
              <a:rPr lang="ru-RU" sz="2400" b="1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менеджер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686635ED-2D68-EFB5-0CF9-A798A9AAC1C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30145" y="1847801"/>
            <a:ext cx="2202652" cy="2202652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50296746-F700-B967-65F5-ED462693399C}"/>
              </a:ext>
            </a:extLst>
          </p:cNvPr>
          <p:cNvSpPr txBox="1"/>
          <p:nvPr/>
        </p:nvSpPr>
        <p:spPr>
          <a:xfrm>
            <a:off x="4131457" y="3795325"/>
            <a:ext cx="24000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Аналитик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D3C80E1-D741-2E90-B9BF-2BDC067BB4AE}"/>
              </a:ext>
            </a:extLst>
          </p:cNvPr>
          <p:cNvSpPr txBox="1"/>
          <p:nvPr/>
        </p:nvSpPr>
        <p:spPr>
          <a:xfrm>
            <a:off x="2018920" y="6677841"/>
            <a:ext cx="24000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Менеджер продукта</a:t>
            </a:r>
          </a:p>
        </p:txBody>
      </p:sp>
    </p:spTree>
    <p:extLst>
      <p:ext uri="{BB962C8B-B14F-4D97-AF65-F5344CB8AC3E}">
        <p14:creationId xmlns:p14="http://schemas.microsoft.com/office/powerpoint/2010/main" val="27068514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5"/>
          <p:cNvSpPr/>
          <p:nvPr/>
        </p:nvSpPr>
        <p:spPr>
          <a:xfrm>
            <a:off x="936000" y="972000"/>
            <a:ext cx="12230100" cy="1169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ru-RU" sz="5600" b="1" i="0" u="none" strike="noStrike" cap="none" dirty="0">
                <a:solidFill>
                  <a:schemeClr val="dk1"/>
                </a:solidFill>
                <a:latin typeface="Inter" panose="020B0604020202020204" charset="0"/>
                <a:ea typeface="Inter" panose="020B0604020202020204" charset="0"/>
                <a:cs typeface="Calibri"/>
                <a:sym typeface="Calibri"/>
              </a:rPr>
              <a:t>С кем придется работать</a:t>
            </a:r>
            <a:endParaRPr sz="5600" b="1" i="0" u="none" strike="noStrike" cap="none" dirty="0">
              <a:solidFill>
                <a:schemeClr val="dk1"/>
              </a:solidFill>
              <a:latin typeface="Inter" panose="020B0604020202020204" charset="0"/>
              <a:ea typeface="Inter" panose="020B0604020202020204" charset="0"/>
              <a:cs typeface="Calibri"/>
              <a:sym typeface="Calibri"/>
            </a:endParaRPr>
          </a:p>
        </p:txBody>
      </p:sp>
      <p:pic>
        <p:nvPicPr>
          <p:cNvPr id="242" name="Google Shape;242;p25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361065" y="930994"/>
            <a:ext cx="2276477" cy="97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0072907-ED47-02C8-BA03-FCF6E81073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0815" y="4305920"/>
            <a:ext cx="4151100" cy="277086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5F0C965-4AC2-3C7A-1EE7-262A066719D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510" b="5380"/>
          <a:stretch/>
        </p:blipFill>
        <p:spPr>
          <a:xfrm>
            <a:off x="7134385" y="2101898"/>
            <a:ext cx="2009615" cy="189917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C0AB64D-126E-521F-21C7-5DC0B952C4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10231" y="5218863"/>
            <a:ext cx="1857917" cy="185791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90DF325-2282-FB7D-D467-9C892F51B896}"/>
              </a:ext>
            </a:extLst>
          </p:cNvPr>
          <p:cNvSpPr txBox="1"/>
          <p:nvPr/>
        </p:nvSpPr>
        <p:spPr>
          <a:xfrm>
            <a:off x="1906351" y="7328754"/>
            <a:ext cx="24000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Вася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703C01-5D94-0E07-3659-C9D895450BE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20660" b="22408"/>
          <a:stretch/>
        </p:blipFill>
        <p:spPr>
          <a:xfrm>
            <a:off x="7285205" y="7912972"/>
            <a:ext cx="1707970" cy="14789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4709A44-8B26-A455-DFF7-421E84251B2D}"/>
              </a:ext>
            </a:extLst>
          </p:cNvPr>
          <p:cNvSpPr txBox="1"/>
          <p:nvPr/>
        </p:nvSpPr>
        <p:spPr>
          <a:xfrm>
            <a:off x="9768479" y="2451322"/>
            <a:ext cx="660324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Сделали? А что сделали? А как?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Попадаем в график?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Ребят, надо ускориться…</a:t>
            </a:r>
            <a:endParaRPr lang="en-US" sz="2400" dirty="0">
              <a:solidFill>
                <a:schemeClr val="tx1"/>
              </a:solidFill>
              <a:latin typeface="Inter" panose="020B0604020202020204" charset="0"/>
              <a:ea typeface="Inter" panose="020B060402020202020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DF484F-F24D-D7CF-03EF-A5866F59737D}"/>
              </a:ext>
            </a:extLst>
          </p:cNvPr>
          <p:cNvSpPr txBox="1"/>
          <p:nvPr/>
        </p:nvSpPr>
        <p:spPr>
          <a:xfrm>
            <a:off x="9768479" y="5527283"/>
            <a:ext cx="687577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Так, </a:t>
            </a:r>
            <a:r>
              <a:rPr lang="ru-RU" sz="2400" dirty="0" err="1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дейлик</a:t>
            </a:r>
            <a:r>
              <a:rPr lang="ru-RU" sz="2400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 закончили, вы всё обсудили?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У нас достаточно ресурсов?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Есть проблемы? Давайте на ретро обсудим…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484A6D-4138-D17D-8530-954E373A282A}"/>
              </a:ext>
            </a:extLst>
          </p:cNvPr>
          <p:cNvSpPr txBox="1"/>
          <p:nvPr/>
        </p:nvSpPr>
        <p:spPr>
          <a:xfrm>
            <a:off x="9768479" y="8603245"/>
            <a:ext cx="660324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Покажите как это работает.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Смотрите, я хочу что бы это работало вот так…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CFF50A-FACF-7D6A-1B09-3690E45700CE}"/>
              </a:ext>
            </a:extLst>
          </p:cNvPr>
          <p:cNvSpPr txBox="1"/>
          <p:nvPr/>
        </p:nvSpPr>
        <p:spPr>
          <a:xfrm>
            <a:off x="6980800" y="9388075"/>
            <a:ext cx="24000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800" b="1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Владелец продукта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922972F-C893-7E09-4DDB-31CDB93DD186}"/>
              </a:ext>
            </a:extLst>
          </p:cNvPr>
          <p:cNvSpPr txBox="1"/>
          <p:nvPr/>
        </p:nvSpPr>
        <p:spPr>
          <a:xfrm>
            <a:off x="6939175" y="7010958"/>
            <a:ext cx="24000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Scrum</a:t>
            </a:r>
            <a:endParaRPr lang="ru-RU" sz="1800" b="1" dirty="0">
              <a:solidFill>
                <a:schemeClr val="tx1"/>
              </a:solidFill>
              <a:latin typeface="Inter" panose="020B0604020202020204" charset="0"/>
              <a:ea typeface="Inter" panose="020B0604020202020204" charset="0"/>
            </a:endParaRPr>
          </a:p>
          <a:p>
            <a:pPr algn="ctr"/>
            <a:r>
              <a:rPr lang="ru-RU" sz="1800" b="1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мастер</a:t>
            </a:r>
            <a:r>
              <a:rPr lang="en-US" sz="1800" b="1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 </a:t>
            </a:r>
            <a:endParaRPr lang="ru-RU" sz="1800" b="1" dirty="0">
              <a:solidFill>
                <a:schemeClr val="tx1"/>
              </a:solidFill>
              <a:latin typeface="Inter" panose="020B0604020202020204" charset="0"/>
              <a:ea typeface="Inter" panose="020B060402020202020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45A935E-3136-D04A-DA2F-CAFE59B5E62F}"/>
              </a:ext>
            </a:extLst>
          </p:cNvPr>
          <p:cNvSpPr txBox="1"/>
          <p:nvPr/>
        </p:nvSpPr>
        <p:spPr>
          <a:xfrm>
            <a:off x="6939178" y="4038189"/>
            <a:ext cx="24000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800" b="1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Проектный </a:t>
            </a:r>
          </a:p>
          <a:p>
            <a:pPr algn="ctr"/>
            <a:r>
              <a:rPr lang="ru-RU" sz="1800" b="1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менеджер</a:t>
            </a:r>
          </a:p>
        </p:txBody>
      </p:sp>
    </p:spTree>
    <p:extLst>
      <p:ext uri="{BB962C8B-B14F-4D97-AF65-F5344CB8AC3E}">
        <p14:creationId xmlns:p14="http://schemas.microsoft.com/office/powerpoint/2010/main" val="32248322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5"/>
          <p:cNvSpPr/>
          <p:nvPr/>
        </p:nvSpPr>
        <p:spPr>
          <a:xfrm>
            <a:off x="936000" y="972000"/>
            <a:ext cx="12230100" cy="1169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ru-RU" sz="5600" b="1" i="0" u="none" strike="noStrike" cap="none" dirty="0">
                <a:solidFill>
                  <a:schemeClr val="dk1"/>
                </a:solidFill>
                <a:latin typeface="Inter" panose="020B0604020202020204" charset="0"/>
                <a:ea typeface="Inter" panose="020B0604020202020204" charset="0"/>
                <a:cs typeface="Calibri"/>
                <a:sym typeface="Calibri"/>
              </a:rPr>
              <a:t>С кем придется работать</a:t>
            </a:r>
            <a:endParaRPr sz="5600" b="1" i="0" u="none" strike="noStrike" cap="none" dirty="0">
              <a:solidFill>
                <a:schemeClr val="dk1"/>
              </a:solidFill>
              <a:latin typeface="Inter" panose="020B0604020202020204" charset="0"/>
              <a:ea typeface="Inter" panose="020B0604020202020204" charset="0"/>
              <a:cs typeface="Calibri"/>
              <a:sym typeface="Calibri"/>
            </a:endParaRPr>
          </a:p>
        </p:txBody>
      </p:sp>
      <p:pic>
        <p:nvPicPr>
          <p:cNvPr id="242" name="Google Shape;242;p25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361065" y="930994"/>
            <a:ext cx="2276477" cy="97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0072907-ED47-02C8-BA03-FCF6E81073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0815" y="4305920"/>
            <a:ext cx="4151100" cy="277086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90DF325-2282-FB7D-D467-9C892F51B896}"/>
              </a:ext>
            </a:extLst>
          </p:cNvPr>
          <p:cNvSpPr txBox="1"/>
          <p:nvPr/>
        </p:nvSpPr>
        <p:spPr>
          <a:xfrm>
            <a:off x="1906351" y="7328754"/>
            <a:ext cx="24000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Вася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42016B-DA10-5F69-21ED-8C9CD2A1A2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2302" y="5992079"/>
            <a:ext cx="2673350" cy="26733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7E23907-40EA-40FA-6611-9B439E7D53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42302" y="2443442"/>
            <a:ext cx="2673350" cy="26733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81311FB-44CC-6077-C9B3-FF5B4929BEA3}"/>
              </a:ext>
            </a:extLst>
          </p:cNvPr>
          <p:cNvSpPr txBox="1"/>
          <p:nvPr/>
        </p:nvSpPr>
        <p:spPr>
          <a:xfrm>
            <a:off x="9778407" y="2995287"/>
            <a:ext cx="631169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Смотри Вася, это должно работать вот так…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А что не так? Почему так нельзя?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Блин, а почему не работает тут?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E364FB-8F57-2309-2B8D-6A7B8E6608A2}"/>
              </a:ext>
            </a:extLst>
          </p:cNvPr>
          <p:cNvSpPr txBox="1"/>
          <p:nvPr/>
        </p:nvSpPr>
        <p:spPr>
          <a:xfrm>
            <a:off x="9778407" y="6774756"/>
            <a:ext cx="6603242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Что сделали? А зачем так?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Ребят привет, есть гипотеза что если мы сделаем…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Короче ребят, стратегия поменялась и теперь рынку нужно…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55CB77-7E5C-5447-1C4A-F655C1468B26}"/>
              </a:ext>
            </a:extLst>
          </p:cNvPr>
          <p:cNvSpPr txBox="1"/>
          <p:nvPr/>
        </p:nvSpPr>
        <p:spPr>
          <a:xfrm>
            <a:off x="6978963" y="4723143"/>
            <a:ext cx="2400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800" b="1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Аналитик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50CECA-EFE1-0356-9A65-A407F9E312F9}"/>
              </a:ext>
            </a:extLst>
          </p:cNvPr>
          <p:cNvSpPr txBox="1"/>
          <p:nvPr/>
        </p:nvSpPr>
        <p:spPr>
          <a:xfrm>
            <a:off x="6978963" y="8665429"/>
            <a:ext cx="24000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800" b="1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Менеджер продукта</a:t>
            </a:r>
          </a:p>
        </p:txBody>
      </p:sp>
    </p:spTree>
    <p:extLst>
      <p:ext uri="{BB962C8B-B14F-4D97-AF65-F5344CB8AC3E}">
        <p14:creationId xmlns:p14="http://schemas.microsoft.com/office/powerpoint/2010/main" val="9259669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799C00E1-C853-2737-4EF6-7D9B367E0C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42931" y="8202683"/>
            <a:ext cx="1748596" cy="1748596"/>
          </a:xfrm>
          <a:prstGeom prst="rect">
            <a:avLst/>
          </a:prstGeom>
        </p:spPr>
      </p:pic>
      <p:sp>
        <p:nvSpPr>
          <p:cNvPr id="230" name="Google Shape;230;p25"/>
          <p:cNvSpPr/>
          <p:nvPr/>
        </p:nvSpPr>
        <p:spPr>
          <a:xfrm>
            <a:off x="936000" y="972000"/>
            <a:ext cx="12230100" cy="1169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ru-RU" sz="5600" b="1" i="0" u="none" strike="noStrike" cap="none" dirty="0">
                <a:solidFill>
                  <a:schemeClr val="dk1"/>
                </a:solidFill>
                <a:latin typeface="Inter" panose="020B0604020202020204" charset="0"/>
                <a:ea typeface="Inter" panose="020B0604020202020204" charset="0"/>
                <a:cs typeface="Calibri"/>
                <a:sym typeface="Calibri"/>
              </a:rPr>
              <a:t>Различия ответственности</a:t>
            </a:r>
            <a:endParaRPr sz="5600" b="1" i="0" u="none" strike="noStrike" cap="none" dirty="0">
              <a:solidFill>
                <a:schemeClr val="dk1"/>
              </a:solidFill>
              <a:latin typeface="Inter" panose="020B0604020202020204" charset="0"/>
              <a:ea typeface="Inter" panose="020B0604020202020204" charset="0"/>
              <a:cs typeface="Calibri"/>
              <a:sym typeface="Calibri"/>
            </a:endParaRPr>
          </a:p>
        </p:txBody>
      </p:sp>
      <p:pic>
        <p:nvPicPr>
          <p:cNvPr id="242" name="Google Shape;242;p25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361065" y="930994"/>
            <a:ext cx="2276477" cy="973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327887BB-CB39-A458-F88B-6CDB23D491FF}"/>
              </a:ext>
            </a:extLst>
          </p:cNvPr>
          <p:cNvGrpSpPr/>
          <p:nvPr/>
        </p:nvGrpSpPr>
        <p:grpSpPr>
          <a:xfrm>
            <a:off x="5220674" y="3107625"/>
            <a:ext cx="7846651" cy="5800436"/>
            <a:chOff x="4303957" y="2414707"/>
            <a:chExt cx="9680085" cy="7155755"/>
          </a:xfrm>
        </p:grpSpPr>
        <p:pic>
          <p:nvPicPr>
            <p:cNvPr id="7" name="Graphic 6" descr="Star">
              <a:extLst>
                <a:ext uri="{FF2B5EF4-FFF2-40B4-BE49-F238E27FC236}">
                  <a16:creationId xmlns:a16="http://schemas.microsoft.com/office/drawing/2014/main" id="{E7F84D0D-BF6A-128C-3B85-BB4F8736128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725163" y="6150429"/>
              <a:ext cx="837674" cy="837674"/>
            </a:xfrm>
            <a:prstGeom prst="rect">
              <a:avLst/>
            </a:prstGeom>
          </p:spPr>
        </p:pic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D14509CB-6EA8-A181-3932-37D47E772679}"/>
                </a:ext>
              </a:extLst>
            </p:cNvPr>
            <p:cNvGrpSpPr/>
            <p:nvPr/>
          </p:nvGrpSpPr>
          <p:grpSpPr>
            <a:xfrm>
              <a:off x="4303957" y="2414707"/>
              <a:ext cx="9680085" cy="7155755"/>
              <a:chOff x="3894401" y="1904144"/>
              <a:chExt cx="10589052" cy="7827686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F08F43FE-1C6E-7655-19A2-39C7726FC839}"/>
                  </a:ext>
                </a:extLst>
              </p:cNvPr>
              <p:cNvGrpSpPr/>
              <p:nvPr/>
            </p:nvGrpSpPr>
            <p:grpSpPr>
              <a:xfrm>
                <a:off x="5171531" y="2398043"/>
                <a:ext cx="7944937" cy="7333787"/>
                <a:chOff x="5455377" y="3277849"/>
                <a:chExt cx="6850299" cy="6323352"/>
              </a:xfrm>
            </p:grpSpPr>
            <p:sp>
              <p:nvSpPr>
                <p:cNvPr id="12" name="Oval 11">
                  <a:extLst>
                    <a:ext uri="{FF2B5EF4-FFF2-40B4-BE49-F238E27FC236}">
                      <a16:creationId xmlns:a16="http://schemas.microsoft.com/office/drawing/2014/main" id="{9AD585B4-C660-2EDD-5A76-A840AC8FC519}"/>
                    </a:ext>
                  </a:extLst>
                </p:cNvPr>
                <p:cNvSpPr/>
                <p:nvPr/>
              </p:nvSpPr>
              <p:spPr>
                <a:xfrm>
                  <a:off x="7036215" y="3277849"/>
                  <a:ext cx="4215569" cy="4215568"/>
                </a:xfrm>
                <a:prstGeom prst="ellipse">
                  <a:avLst/>
                </a:prstGeom>
                <a:noFill/>
                <a:ln w="127000">
                  <a:solidFill>
                    <a:srgbClr val="F3742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" name="Oval 1">
                  <a:extLst>
                    <a:ext uri="{FF2B5EF4-FFF2-40B4-BE49-F238E27FC236}">
                      <a16:creationId xmlns:a16="http://schemas.microsoft.com/office/drawing/2014/main" id="{18A039D3-5D96-E41B-3168-EEE8FB95CD2A}"/>
                    </a:ext>
                  </a:extLst>
                </p:cNvPr>
                <p:cNvSpPr/>
                <p:nvPr/>
              </p:nvSpPr>
              <p:spPr>
                <a:xfrm>
                  <a:off x="5455377" y="5385633"/>
                  <a:ext cx="4215569" cy="4215568"/>
                </a:xfrm>
                <a:prstGeom prst="ellipse">
                  <a:avLst/>
                </a:prstGeom>
                <a:noFill/>
                <a:ln w="127000">
                  <a:solidFill>
                    <a:srgbClr val="F3742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" name="Oval 2">
                  <a:extLst>
                    <a:ext uri="{FF2B5EF4-FFF2-40B4-BE49-F238E27FC236}">
                      <a16:creationId xmlns:a16="http://schemas.microsoft.com/office/drawing/2014/main" id="{9CF8EFF0-C482-7910-AA82-01D8B3D71666}"/>
                    </a:ext>
                  </a:extLst>
                </p:cNvPr>
                <p:cNvSpPr/>
                <p:nvPr/>
              </p:nvSpPr>
              <p:spPr>
                <a:xfrm>
                  <a:off x="8090107" y="5385633"/>
                  <a:ext cx="4215569" cy="4215568"/>
                </a:xfrm>
                <a:prstGeom prst="ellipse">
                  <a:avLst/>
                </a:prstGeom>
                <a:noFill/>
                <a:ln w="127000">
                  <a:solidFill>
                    <a:srgbClr val="F3742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72BAEEDE-15E6-18CD-4C3B-DF73BDE183C1}"/>
                  </a:ext>
                </a:extLst>
              </p:cNvPr>
              <p:cNvSpPr/>
              <p:nvPr/>
            </p:nvSpPr>
            <p:spPr>
              <a:xfrm>
                <a:off x="8172444" y="1904144"/>
                <a:ext cx="2554260" cy="1027263"/>
              </a:xfrm>
              <a:prstGeom prst="round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76200">
                <a:solidFill>
                  <a:srgbClr val="F3742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2200" b="1" dirty="0">
                    <a:solidFill>
                      <a:schemeClr val="tx1"/>
                    </a:solidFill>
                    <a:latin typeface="Inter" panose="020B0604020202020204" charset="0"/>
                    <a:ea typeface="Inter" panose="020B0604020202020204" charset="0"/>
                  </a:rPr>
                  <a:t>Качество команды</a:t>
                </a:r>
                <a:endParaRPr lang="en-US" sz="2200" b="1" dirty="0">
                  <a:solidFill>
                    <a:schemeClr val="tx1"/>
                  </a:solidFill>
                  <a:latin typeface="Inter" panose="020B0604020202020204" charset="0"/>
                  <a:ea typeface="Inter" panose="020B0604020202020204" charset="0"/>
                </a:endParaRPr>
              </a:p>
            </p:txBody>
          </p:sp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6C5FB9D5-566C-C84C-5778-60E939EABF37}"/>
                  </a:ext>
                </a:extLst>
              </p:cNvPr>
              <p:cNvSpPr/>
              <p:nvPr/>
            </p:nvSpPr>
            <p:spPr>
              <a:xfrm>
                <a:off x="3894401" y="6906985"/>
                <a:ext cx="2554260" cy="1027263"/>
              </a:xfrm>
              <a:prstGeom prst="round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76200">
                <a:solidFill>
                  <a:srgbClr val="F3742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2200" b="1" dirty="0">
                    <a:solidFill>
                      <a:schemeClr val="tx1"/>
                    </a:solidFill>
                    <a:latin typeface="Inter" panose="020B0604020202020204" charset="0"/>
                    <a:ea typeface="Inter" panose="020B0604020202020204" charset="0"/>
                  </a:rPr>
                  <a:t>Качество результата</a:t>
                </a:r>
                <a:endParaRPr lang="en-US" sz="2200" b="1" dirty="0">
                  <a:solidFill>
                    <a:schemeClr val="tx1"/>
                  </a:solidFill>
                  <a:latin typeface="Inter" panose="020B0604020202020204" charset="0"/>
                  <a:ea typeface="Inter" panose="020B0604020202020204" charset="0"/>
                </a:endParaRPr>
              </a:p>
            </p:txBody>
          </p:sp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6228C197-4B49-382B-DEA9-D59CAC0132DA}"/>
                  </a:ext>
                </a:extLst>
              </p:cNvPr>
              <p:cNvSpPr/>
              <p:nvPr/>
            </p:nvSpPr>
            <p:spPr>
              <a:xfrm>
                <a:off x="11929193" y="6906985"/>
                <a:ext cx="2554260" cy="1027263"/>
              </a:xfrm>
              <a:prstGeom prst="round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76200">
                <a:solidFill>
                  <a:srgbClr val="F3742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2200" b="1" dirty="0">
                    <a:solidFill>
                      <a:schemeClr val="tx1"/>
                    </a:solidFill>
                    <a:latin typeface="Inter" panose="020B0604020202020204" charset="0"/>
                    <a:ea typeface="Inter" panose="020B0604020202020204" charset="0"/>
                  </a:rPr>
                  <a:t>Качество стратегии</a:t>
                </a:r>
                <a:endParaRPr lang="en-US" sz="2200" b="1" dirty="0">
                  <a:solidFill>
                    <a:schemeClr val="tx1"/>
                  </a:solidFill>
                  <a:latin typeface="Inter" panose="020B0604020202020204" charset="0"/>
                  <a:ea typeface="Inter" panose="020B0604020202020204" charset="0"/>
                </a:endParaRPr>
              </a:p>
            </p:txBody>
          </p:sp>
        </p:grp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073F6FF3-FC0A-58E1-C506-01B9EFCC7C5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3510" b="5380"/>
          <a:stretch/>
        </p:blipFill>
        <p:spPr>
          <a:xfrm>
            <a:off x="5646340" y="3265501"/>
            <a:ext cx="1370223" cy="129492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2850B94-8C2C-C790-9558-6B4AE4DE06F9}"/>
              </a:ext>
            </a:extLst>
          </p:cNvPr>
          <p:cNvSpPr txBox="1"/>
          <p:nvPr/>
        </p:nvSpPr>
        <p:spPr>
          <a:xfrm>
            <a:off x="4981950" y="4560425"/>
            <a:ext cx="24000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800" b="1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Проектный </a:t>
            </a:r>
          </a:p>
          <a:p>
            <a:pPr algn="ctr"/>
            <a:r>
              <a:rPr lang="ru-RU" sz="1800" b="1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менеджер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1CF5010-2AD6-22E6-78BF-414B8B45F5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46474" y="2172581"/>
            <a:ext cx="1857917" cy="185791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7B5FBD5D-864C-0984-CC98-B1943705CC4F}"/>
              </a:ext>
            </a:extLst>
          </p:cNvPr>
          <p:cNvSpPr txBox="1"/>
          <p:nvPr/>
        </p:nvSpPr>
        <p:spPr>
          <a:xfrm>
            <a:off x="10775418" y="3964676"/>
            <a:ext cx="24000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Scrum</a:t>
            </a:r>
            <a:endParaRPr lang="ru-RU" sz="1800" b="1" dirty="0">
              <a:solidFill>
                <a:schemeClr val="tx1"/>
              </a:solidFill>
              <a:latin typeface="Inter" panose="020B0604020202020204" charset="0"/>
              <a:ea typeface="Inter" panose="020B0604020202020204" charset="0"/>
            </a:endParaRPr>
          </a:p>
          <a:p>
            <a:pPr algn="ctr"/>
            <a:r>
              <a:rPr lang="ru-RU" sz="1800" b="1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мастер</a:t>
            </a:r>
            <a:r>
              <a:rPr lang="en-US" sz="1800" b="1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 </a:t>
            </a:r>
            <a:endParaRPr lang="ru-RU" sz="1800" b="1" dirty="0">
              <a:solidFill>
                <a:schemeClr val="tx1"/>
              </a:solidFill>
              <a:latin typeface="Inter" panose="020B0604020202020204" charset="0"/>
              <a:ea typeface="Inter" panose="020B0604020202020204" charset="0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0D3FB0B7-21DF-10A2-428E-9C5928E40B39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20660" b="22408"/>
          <a:stretch/>
        </p:blipFill>
        <p:spPr>
          <a:xfrm>
            <a:off x="2870504" y="5621475"/>
            <a:ext cx="1707970" cy="1478995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A0795F0A-9441-80F7-C41E-E6C65E6C5FDA}"/>
              </a:ext>
            </a:extLst>
          </p:cNvPr>
          <p:cNvSpPr txBox="1"/>
          <p:nvPr/>
        </p:nvSpPr>
        <p:spPr>
          <a:xfrm>
            <a:off x="2566099" y="7096578"/>
            <a:ext cx="24000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800" b="1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Владелец продукта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FFA7F978-6CA1-EE6F-7394-12C81F1D600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71273" y="8210209"/>
            <a:ext cx="1947733" cy="1947733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AC5BFD28-3897-7398-F3DC-43677BD3C3C7}"/>
              </a:ext>
            </a:extLst>
          </p:cNvPr>
          <p:cNvSpPr txBox="1"/>
          <p:nvPr/>
        </p:nvSpPr>
        <p:spPr>
          <a:xfrm>
            <a:off x="5033748" y="9864540"/>
            <a:ext cx="17485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800" b="1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Аналитик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E2D9EEB-B8B7-B6DB-B8FE-0E3CDCE4B197}"/>
              </a:ext>
            </a:extLst>
          </p:cNvPr>
          <p:cNvSpPr txBox="1"/>
          <p:nvPr/>
        </p:nvSpPr>
        <p:spPr>
          <a:xfrm>
            <a:off x="12879706" y="8908061"/>
            <a:ext cx="16063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800" b="1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Менеджер продукта</a:t>
            </a:r>
          </a:p>
        </p:txBody>
      </p:sp>
    </p:spTree>
    <p:extLst>
      <p:ext uri="{BB962C8B-B14F-4D97-AF65-F5344CB8AC3E}">
        <p14:creationId xmlns:p14="http://schemas.microsoft.com/office/powerpoint/2010/main" val="4595104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5"/>
          <p:cNvSpPr/>
          <p:nvPr/>
        </p:nvSpPr>
        <p:spPr>
          <a:xfrm>
            <a:off x="936000" y="972000"/>
            <a:ext cx="12230100" cy="1169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ru-RU" sz="5600" b="1" i="0" u="none" strike="noStrike" cap="none" dirty="0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Итак, Вася строит дом, но возникает ряд проблем…</a:t>
            </a:r>
            <a:endParaRPr sz="56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2" name="Google Shape;242;p25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361065" y="930994"/>
            <a:ext cx="2276477" cy="97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39D4402-1793-B3E4-5CF0-2B72D5602F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05543" y="3120738"/>
            <a:ext cx="4979990" cy="497999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0072907-ED47-02C8-BA03-FCF6E81073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85543" y="3120738"/>
            <a:ext cx="7620000" cy="50863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36F6307-4CE3-87D2-54A0-A6682D1295E7}"/>
              </a:ext>
            </a:extLst>
          </p:cNvPr>
          <p:cNvSpPr txBox="1"/>
          <p:nvPr/>
        </p:nvSpPr>
        <p:spPr>
          <a:xfrm>
            <a:off x="5391943" y="8207088"/>
            <a:ext cx="180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b="1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Вася</a:t>
            </a:r>
            <a:endParaRPr lang="en-US" sz="3200" b="1" dirty="0">
              <a:solidFill>
                <a:schemeClr val="tx1"/>
              </a:solidFill>
              <a:latin typeface="Inter" panose="020B0604020202020204" charset="0"/>
              <a:ea typeface="Inter" panose="020B060402020202020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0E922BB-455E-30AE-4F3D-DDF1ABD84041}"/>
              </a:ext>
            </a:extLst>
          </p:cNvPr>
          <p:cNvSpPr txBox="1"/>
          <p:nvPr/>
        </p:nvSpPr>
        <p:spPr>
          <a:xfrm>
            <a:off x="10628158" y="8207088"/>
            <a:ext cx="3828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b="1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Дом его мечты</a:t>
            </a:r>
            <a:endParaRPr lang="en-US" sz="3200" b="1" dirty="0">
              <a:solidFill>
                <a:schemeClr val="tx1"/>
              </a:solidFill>
              <a:latin typeface="Inter" panose="020B0604020202020204" charset="0"/>
              <a:ea typeface="Inter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039097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5"/>
          <p:cNvSpPr/>
          <p:nvPr/>
        </p:nvSpPr>
        <p:spPr>
          <a:xfrm>
            <a:off x="936000" y="972000"/>
            <a:ext cx="12230100" cy="1169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ru-RU" sz="5600" b="1" i="0" u="none" strike="noStrike" cap="none" dirty="0">
                <a:solidFill>
                  <a:schemeClr val="dk1"/>
                </a:solidFill>
                <a:latin typeface="Inter" panose="020B0604020202020204" charset="0"/>
                <a:ea typeface="Inter" panose="020B0604020202020204" charset="0"/>
                <a:cs typeface="Calibri"/>
                <a:sym typeface="Calibri"/>
              </a:rPr>
              <a:t>С кем придется работать</a:t>
            </a:r>
            <a:endParaRPr sz="5600" b="1" i="0" u="none" strike="noStrike" cap="none" dirty="0">
              <a:solidFill>
                <a:schemeClr val="dk1"/>
              </a:solidFill>
              <a:latin typeface="Inter" panose="020B0604020202020204" charset="0"/>
              <a:ea typeface="Inter" panose="020B0604020202020204" charset="0"/>
              <a:cs typeface="Calibri"/>
              <a:sym typeface="Calibri"/>
            </a:endParaRPr>
          </a:p>
        </p:txBody>
      </p:sp>
      <p:pic>
        <p:nvPicPr>
          <p:cNvPr id="242" name="Google Shape;242;p25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361065" y="930994"/>
            <a:ext cx="2276477" cy="97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0072907-ED47-02C8-BA03-FCF6E81073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4815" y="3027920"/>
            <a:ext cx="6338814" cy="423115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90DF325-2282-FB7D-D467-9C892F51B896}"/>
              </a:ext>
            </a:extLst>
          </p:cNvPr>
          <p:cNvSpPr txBox="1"/>
          <p:nvPr/>
        </p:nvSpPr>
        <p:spPr>
          <a:xfrm>
            <a:off x="4529808" y="7413081"/>
            <a:ext cx="24000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Вася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4B5D95-5CC5-6C54-AD28-0096B4B5BD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37457" y="2504504"/>
            <a:ext cx="5145343" cy="514534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6E67565-6A9F-424C-A7F0-6FC3477EA75C}"/>
              </a:ext>
            </a:extLst>
          </p:cNvPr>
          <p:cNvSpPr txBox="1"/>
          <p:nvPr/>
        </p:nvSpPr>
        <p:spPr>
          <a:xfrm>
            <a:off x="8908507" y="4439584"/>
            <a:ext cx="660324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400" b="1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Все на этом?</a:t>
            </a:r>
            <a:endParaRPr lang="en-US" sz="2400" b="1" dirty="0">
              <a:solidFill>
                <a:schemeClr val="tx1"/>
              </a:solidFill>
              <a:latin typeface="Inter" panose="020B0604020202020204" charset="0"/>
              <a:ea typeface="Inter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713148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5"/>
          <p:cNvSpPr/>
          <p:nvPr/>
        </p:nvSpPr>
        <p:spPr>
          <a:xfrm>
            <a:off x="936000" y="972000"/>
            <a:ext cx="12230100" cy="1169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ru-RU" sz="5600" b="1" i="0" u="none" strike="noStrike" cap="none" dirty="0">
                <a:solidFill>
                  <a:schemeClr val="dk1"/>
                </a:solidFill>
                <a:latin typeface="Inter" panose="020B0604020202020204" charset="0"/>
                <a:ea typeface="Inter" panose="020B0604020202020204" charset="0"/>
                <a:cs typeface="Calibri"/>
                <a:sym typeface="Calibri"/>
              </a:rPr>
              <a:t>С кем придется работать</a:t>
            </a:r>
            <a:endParaRPr sz="5600" b="1" i="0" u="none" strike="noStrike" cap="none" dirty="0">
              <a:solidFill>
                <a:schemeClr val="dk1"/>
              </a:solidFill>
              <a:latin typeface="Inter" panose="020B0604020202020204" charset="0"/>
              <a:ea typeface="Inter" panose="020B0604020202020204" charset="0"/>
              <a:cs typeface="Calibri"/>
              <a:sym typeface="Calibri"/>
            </a:endParaRPr>
          </a:p>
        </p:txBody>
      </p:sp>
      <p:pic>
        <p:nvPicPr>
          <p:cNvPr id="242" name="Google Shape;242;p25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361065" y="930994"/>
            <a:ext cx="2276477" cy="97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0072907-ED47-02C8-BA03-FCF6E81073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4815" y="3027920"/>
            <a:ext cx="6338814" cy="423115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90DF325-2282-FB7D-D467-9C892F51B896}"/>
              </a:ext>
            </a:extLst>
          </p:cNvPr>
          <p:cNvSpPr txBox="1"/>
          <p:nvPr/>
        </p:nvSpPr>
        <p:spPr>
          <a:xfrm>
            <a:off x="4529808" y="7413081"/>
            <a:ext cx="24000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Вася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4B5D95-5CC5-6C54-AD28-0096B4B5BD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37457" y="2504504"/>
            <a:ext cx="5145343" cy="514534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6E67565-6A9F-424C-A7F0-6FC3477EA75C}"/>
              </a:ext>
            </a:extLst>
          </p:cNvPr>
          <p:cNvSpPr txBox="1"/>
          <p:nvPr/>
        </p:nvSpPr>
        <p:spPr>
          <a:xfrm>
            <a:off x="8908507" y="4439584"/>
            <a:ext cx="660324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400" b="1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Надеюсь это все?</a:t>
            </a:r>
            <a:endParaRPr lang="en-US" sz="2400" b="1" dirty="0">
              <a:solidFill>
                <a:schemeClr val="tx1"/>
              </a:solidFill>
              <a:latin typeface="Inter" panose="020B0604020202020204" charset="0"/>
              <a:ea typeface="Inter" panose="020B060402020202020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EE100E-0DE9-F0DD-5DEF-1E3BD3C6655B}"/>
              </a:ext>
            </a:extLst>
          </p:cNvPr>
          <p:cNvSpPr txBox="1"/>
          <p:nvPr/>
        </p:nvSpPr>
        <p:spPr>
          <a:xfrm>
            <a:off x="1210827" y="8894341"/>
            <a:ext cx="1642671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b="1" dirty="0">
                <a:solidFill>
                  <a:srgbClr val="F4841E"/>
                </a:solidFill>
                <a:latin typeface="Inter" panose="020B0604020202020204" charset="0"/>
                <a:ea typeface="Inter" panose="020B0604020202020204" charset="0"/>
              </a:rPr>
              <a:t>А еще могут быть менеджеры программ и портфелей, менеджеры продуктовой линейки, и так далее…</a:t>
            </a:r>
          </a:p>
        </p:txBody>
      </p:sp>
    </p:spTree>
    <p:extLst>
      <p:ext uri="{BB962C8B-B14F-4D97-AF65-F5344CB8AC3E}">
        <p14:creationId xmlns:p14="http://schemas.microsoft.com/office/powerpoint/2010/main" val="123584267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5"/>
          <p:cNvSpPr/>
          <p:nvPr/>
        </p:nvSpPr>
        <p:spPr>
          <a:xfrm>
            <a:off x="936000" y="972000"/>
            <a:ext cx="12230100" cy="1169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ru-RU" sz="5600" b="1" i="0" u="none" strike="noStrike" cap="none" dirty="0">
                <a:solidFill>
                  <a:schemeClr val="dk1"/>
                </a:solidFill>
                <a:latin typeface="Inter" panose="020B0604020202020204" charset="0"/>
                <a:ea typeface="Inter" panose="020B0604020202020204" charset="0"/>
                <a:cs typeface="Calibri"/>
                <a:sym typeface="Calibri"/>
              </a:rPr>
              <a:t>С кем придется работать</a:t>
            </a:r>
            <a:endParaRPr sz="5600" b="1" i="0" u="none" strike="noStrike" cap="none" dirty="0">
              <a:solidFill>
                <a:schemeClr val="dk1"/>
              </a:solidFill>
              <a:latin typeface="Inter" panose="020B0604020202020204" charset="0"/>
              <a:ea typeface="Inter" panose="020B0604020202020204" charset="0"/>
              <a:cs typeface="Calibri"/>
              <a:sym typeface="Calibri"/>
            </a:endParaRPr>
          </a:p>
        </p:txBody>
      </p:sp>
      <p:pic>
        <p:nvPicPr>
          <p:cNvPr id="242" name="Google Shape;242;p25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361065" y="930994"/>
            <a:ext cx="2276477" cy="97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0072907-ED47-02C8-BA03-FCF6E81073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4815" y="3027920"/>
            <a:ext cx="6338814" cy="423115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90DF325-2282-FB7D-D467-9C892F51B896}"/>
              </a:ext>
            </a:extLst>
          </p:cNvPr>
          <p:cNvSpPr txBox="1"/>
          <p:nvPr/>
        </p:nvSpPr>
        <p:spPr>
          <a:xfrm>
            <a:off x="4529808" y="7413081"/>
            <a:ext cx="24000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Вася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4B5D95-5CC5-6C54-AD28-0096B4B5BD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37457" y="2504504"/>
            <a:ext cx="5145343" cy="514534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6E67565-6A9F-424C-A7F0-6FC3477EA75C}"/>
              </a:ext>
            </a:extLst>
          </p:cNvPr>
          <p:cNvSpPr txBox="1"/>
          <p:nvPr/>
        </p:nvSpPr>
        <p:spPr>
          <a:xfrm>
            <a:off x="8908507" y="4439584"/>
            <a:ext cx="660324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400" b="1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Надеюсь это все?</a:t>
            </a:r>
            <a:endParaRPr lang="en-US" sz="2400" b="1" dirty="0">
              <a:solidFill>
                <a:schemeClr val="tx1"/>
              </a:solidFill>
              <a:latin typeface="Inter" panose="020B0604020202020204" charset="0"/>
              <a:ea typeface="Inter" panose="020B060402020202020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EE100E-0DE9-F0DD-5DEF-1E3BD3C6655B}"/>
              </a:ext>
            </a:extLst>
          </p:cNvPr>
          <p:cNvSpPr txBox="1"/>
          <p:nvPr/>
        </p:nvSpPr>
        <p:spPr>
          <a:xfrm>
            <a:off x="1210827" y="8894341"/>
            <a:ext cx="1642671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b="1" dirty="0">
                <a:solidFill>
                  <a:schemeClr val="tx2"/>
                </a:solidFill>
                <a:latin typeface="Inter" panose="020B0604020202020204" charset="0"/>
                <a:ea typeface="Inter" panose="020B0604020202020204" charset="0"/>
              </a:rPr>
              <a:t>А еще могут быть менеджеры программ и портфелей, менеджеры продуктовой линейки, и так далее…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5D63E6-33BC-8AF9-ED97-8FA80B9F8B12}"/>
              </a:ext>
            </a:extLst>
          </p:cNvPr>
          <p:cNvSpPr txBox="1"/>
          <p:nvPr/>
        </p:nvSpPr>
        <p:spPr>
          <a:xfrm>
            <a:off x="1210827" y="9510008"/>
            <a:ext cx="1642671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b="1" dirty="0">
                <a:solidFill>
                  <a:srgbClr val="F4841E"/>
                </a:solidFill>
                <a:latin typeface="Inter" panose="020B0604020202020204" charset="0"/>
                <a:ea typeface="Inter" panose="020B0604020202020204" charset="0"/>
              </a:rPr>
              <a:t>И конечно же ваша команда – архитекторы, тех </a:t>
            </a:r>
            <a:r>
              <a:rPr lang="ru-RU" sz="2400" b="1" dirty="0" err="1">
                <a:solidFill>
                  <a:srgbClr val="F4841E"/>
                </a:solidFill>
                <a:latin typeface="Inter" panose="020B0604020202020204" charset="0"/>
                <a:ea typeface="Inter" panose="020B0604020202020204" charset="0"/>
              </a:rPr>
              <a:t>лиды</a:t>
            </a:r>
            <a:r>
              <a:rPr lang="ru-RU" sz="2400" b="1" dirty="0">
                <a:solidFill>
                  <a:srgbClr val="F4841E"/>
                </a:solidFill>
                <a:latin typeface="Inter" panose="020B0604020202020204" charset="0"/>
                <a:ea typeface="Inter" panose="020B0604020202020204" charset="0"/>
              </a:rPr>
              <a:t>, тестировщики, другие инженеры и так далее…</a:t>
            </a:r>
          </a:p>
        </p:txBody>
      </p:sp>
    </p:spTree>
    <p:extLst>
      <p:ext uri="{BB962C8B-B14F-4D97-AF65-F5344CB8AC3E}">
        <p14:creationId xmlns:p14="http://schemas.microsoft.com/office/powerpoint/2010/main" val="28363428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Google Shape;327;p10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" y="0"/>
            <a:ext cx="18287998" cy="10286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10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506191" y="5305425"/>
            <a:ext cx="6781809" cy="4981575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10"/>
          <p:cNvSpPr/>
          <p:nvPr/>
        </p:nvSpPr>
        <p:spPr>
          <a:xfrm>
            <a:off x="627298" y="381585"/>
            <a:ext cx="17126130" cy="9523828"/>
          </a:xfrm>
          <a:prstGeom prst="roundRect">
            <a:avLst>
              <a:gd name="adj" fmla="val 3588"/>
            </a:avLst>
          </a:prstGeom>
          <a:solidFill>
            <a:schemeClr val="lt1"/>
          </a:solidFill>
          <a:ln>
            <a:noFill/>
          </a:ln>
          <a:effectLst>
            <a:outerShdw blurRad="381000" dist="127000" dir="2700000" algn="tl" rotWithShape="0">
              <a:srgbClr val="7F7F7F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 b="0" i="0" u="none" strike="noStrike" cap="non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30" name="Google Shape;330;p10"/>
          <p:cNvSpPr/>
          <p:nvPr/>
        </p:nvSpPr>
        <p:spPr>
          <a:xfrm>
            <a:off x="1470572" y="2581219"/>
            <a:ext cx="15077528" cy="5305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 panose="020B0604020202020204" pitchFamily="34" charset="0"/>
              <a:buChar char="•"/>
            </a:pPr>
            <a:r>
              <a:rPr lang="ru-RU" sz="3000" b="0" i="0" u="none" strike="noStrike" cap="none" dirty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Нет “хороших” или “плохих” методологий для разработки ПО, но есть разные задачи и подход к их решению должен отличаться.</a:t>
            </a:r>
          </a:p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 panose="020B0604020202020204" pitchFamily="34" charset="0"/>
              <a:buChar char="•"/>
            </a:pPr>
            <a:endParaRPr sz="3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1" name="Google Shape;331;p10"/>
          <p:cNvSpPr/>
          <p:nvPr/>
        </p:nvSpPr>
        <p:spPr>
          <a:xfrm>
            <a:off x="1470572" y="1417569"/>
            <a:ext cx="12230100" cy="1163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en-US" sz="64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В </a:t>
            </a:r>
            <a:r>
              <a:rPr lang="en-US" sz="6400" b="1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ЗАКЛЮЧЕНИЕ</a:t>
            </a:r>
            <a:endParaRPr sz="64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2" name="Google Shape;332;p10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770222" y="930994"/>
            <a:ext cx="2276477" cy="9731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575483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Google Shape;327;p10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" y="0"/>
            <a:ext cx="18287998" cy="10286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10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506191" y="5305425"/>
            <a:ext cx="6781809" cy="4981575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10"/>
          <p:cNvSpPr/>
          <p:nvPr/>
        </p:nvSpPr>
        <p:spPr>
          <a:xfrm>
            <a:off x="627298" y="381585"/>
            <a:ext cx="17126130" cy="9523828"/>
          </a:xfrm>
          <a:prstGeom prst="roundRect">
            <a:avLst>
              <a:gd name="adj" fmla="val 3588"/>
            </a:avLst>
          </a:prstGeom>
          <a:solidFill>
            <a:schemeClr val="lt1"/>
          </a:solidFill>
          <a:ln>
            <a:noFill/>
          </a:ln>
          <a:effectLst>
            <a:outerShdw blurRad="381000" dist="127000" dir="2700000" algn="tl" rotWithShape="0">
              <a:srgbClr val="7F7F7F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 b="0" i="0" u="none" strike="noStrike" cap="non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30" name="Google Shape;330;p10"/>
          <p:cNvSpPr/>
          <p:nvPr/>
        </p:nvSpPr>
        <p:spPr>
          <a:xfrm>
            <a:off x="1470572" y="2581219"/>
            <a:ext cx="15077528" cy="5305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 panose="020B0604020202020204" pitchFamily="34" charset="0"/>
              <a:buChar char="•"/>
            </a:pPr>
            <a:r>
              <a:rPr lang="ru-RU" sz="3000" b="0" i="0" u="none" strike="noStrike" cap="none" dirty="0">
                <a:solidFill>
                  <a:schemeClr val="tx2"/>
                </a:solidFill>
                <a:latin typeface="Inter"/>
                <a:ea typeface="Inter"/>
                <a:cs typeface="Inter"/>
                <a:sym typeface="Inter"/>
              </a:rPr>
              <a:t>Нет “хороших” или “плохих” методологий для разработки ПО, но есть разные задачи и подход к их решению должен отличаться.</a:t>
            </a:r>
          </a:p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 panose="020B0604020202020204" pitchFamily="34" charset="0"/>
              <a:buChar char="•"/>
            </a:pPr>
            <a:r>
              <a:rPr lang="ru-RU" sz="3000" dirty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Подход команды управленцев будет отличаться в зависимости от методологии – учитывайте их интересы.</a:t>
            </a:r>
            <a:endParaRPr lang="ru-RU" sz="3000" b="0" i="0" u="none" strike="noStrike" cap="none" dirty="0">
              <a:solidFill>
                <a:srgbClr val="030303"/>
              </a:solidFill>
              <a:latin typeface="Inter"/>
              <a:ea typeface="Inter"/>
              <a:cs typeface="Inter"/>
              <a:sym typeface="Inter"/>
            </a:endParaRPr>
          </a:p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 panose="020B0604020202020204" pitchFamily="34" charset="0"/>
              <a:buChar char="•"/>
            </a:pPr>
            <a:endParaRPr lang="ru-RU" sz="3000" dirty="0">
              <a:solidFill>
                <a:srgbClr val="030303"/>
              </a:solidFill>
              <a:latin typeface="Inter"/>
              <a:ea typeface="Inter"/>
              <a:cs typeface="Calibri"/>
              <a:sym typeface="Inter"/>
            </a:endParaRPr>
          </a:p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 panose="020B0604020202020204" pitchFamily="34" charset="0"/>
              <a:buChar char="•"/>
            </a:pPr>
            <a:endParaRPr sz="3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1" name="Google Shape;331;p10"/>
          <p:cNvSpPr/>
          <p:nvPr/>
        </p:nvSpPr>
        <p:spPr>
          <a:xfrm>
            <a:off x="1470572" y="1417569"/>
            <a:ext cx="12230100" cy="1163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en-US" sz="64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В </a:t>
            </a:r>
            <a:r>
              <a:rPr lang="en-US" sz="6400" b="1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ЗАКЛЮЧЕНИЕ</a:t>
            </a:r>
            <a:endParaRPr sz="64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2" name="Google Shape;332;p10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770222" y="930994"/>
            <a:ext cx="2276477" cy="9731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5159577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Google Shape;327;p10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" y="0"/>
            <a:ext cx="18287998" cy="10286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10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506191" y="5305425"/>
            <a:ext cx="6781809" cy="4981575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10"/>
          <p:cNvSpPr/>
          <p:nvPr/>
        </p:nvSpPr>
        <p:spPr>
          <a:xfrm>
            <a:off x="627298" y="381585"/>
            <a:ext cx="17126130" cy="9523828"/>
          </a:xfrm>
          <a:prstGeom prst="roundRect">
            <a:avLst>
              <a:gd name="adj" fmla="val 3588"/>
            </a:avLst>
          </a:prstGeom>
          <a:solidFill>
            <a:schemeClr val="lt1"/>
          </a:solidFill>
          <a:ln>
            <a:noFill/>
          </a:ln>
          <a:effectLst>
            <a:outerShdw blurRad="381000" dist="127000" dir="2700000" algn="tl" rotWithShape="0">
              <a:srgbClr val="7F7F7F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 b="0" i="0" u="none" strike="noStrike" cap="non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30" name="Google Shape;330;p10"/>
          <p:cNvSpPr/>
          <p:nvPr/>
        </p:nvSpPr>
        <p:spPr>
          <a:xfrm>
            <a:off x="1470572" y="2581219"/>
            <a:ext cx="15077528" cy="5305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 panose="020B0604020202020204" pitchFamily="34" charset="0"/>
              <a:buChar char="•"/>
            </a:pPr>
            <a:r>
              <a:rPr lang="ru-RU" sz="3000" b="0" i="0" u="none" strike="noStrike" cap="none" dirty="0">
                <a:solidFill>
                  <a:schemeClr val="tx2"/>
                </a:solidFill>
                <a:latin typeface="Inter"/>
                <a:ea typeface="Inter"/>
                <a:cs typeface="Inter"/>
                <a:sym typeface="Inter"/>
              </a:rPr>
              <a:t>Нет “хороших” или “плохих” методологий для разработки ПО, но есть разные задачи и подход к их решению должен отличаться.</a:t>
            </a:r>
          </a:p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 panose="020B0604020202020204" pitchFamily="34" charset="0"/>
              <a:buChar char="•"/>
            </a:pPr>
            <a:r>
              <a:rPr lang="ru-RU" sz="3000" dirty="0">
                <a:solidFill>
                  <a:schemeClr val="tx2"/>
                </a:solidFill>
                <a:latin typeface="Inter"/>
                <a:ea typeface="Inter"/>
                <a:cs typeface="Inter"/>
                <a:sym typeface="Inter"/>
              </a:rPr>
              <a:t>Подход команды управленцев будет отличаться в зависимости от методологии – учитывайте их интересы.</a:t>
            </a:r>
            <a:endParaRPr lang="ru-RU" sz="3000" b="0" i="0" u="none" strike="noStrike" cap="none" dirty="0">
              <a:solidFill>
                <a:schemeClr val="tx2"/>
              </a:solidFill>
              <a:latin typeface="Inter"/>
              <a:ea typeface="Inter"/>
              <a:cs typeface="Inter"/>
              <a:sym typeface="Inter"/>
            </a:endParaRPr>
          </a:p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 panose="020B0604020202020204" pitchFamily="34" charset="0"/>
              <a:buChar char="•"/>
            </a:pPr>
            <a:r>
              <a:rPr lang="ru-RU" sz="3000" b="0" i="0" u="none" strike="noStrike" cap="none" dirty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Максимальную пользу принесет методология, которая применена исходя из специфики проекта и команды.</a:t>
            </a:r>
          </a:p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 panose="020B0604020202020204" pitchFamily="34" charset="0"/>
              <a:buChar char="•"/>
            </a:pPr>
            <a:endParaRPr lang="ru-RU" sz="3000" dirty="0">
              <a:solidFill>
                <a:srgbClr val="030303"/>
              </a:solidFill>
              <a:latin typeface="Inter"/>
              <a:ea typeface="Inter"/>
              <a:cs typeface="Calibri"/>
              <a:sym typeface="Inter"/>
            </a:endParaRPr>
          </a:p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 panose="020B0604020202020204" pitchFamily="34" charset="0"/>
              <a:buChar char="•"/>
            </a:pPr>
            <a:endParaRPr sz="3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1" name="Google Shape;331;p10"/>
          <p:cNvSpPr/>
          <p:nvPr/>
        </p:nvSpPr>
        <p:spPr>
          <a:xfrm>
            <a:off x="1470572" y="1417569"/>
            <a:ext cx="12230100" cy="1163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en-US" sz="64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В </a:t>
            </a:r>
            <a:r>
              <a:rPr lang="en-US" sz="6400" b="1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ЗАКЛЮЧЕНИЕ</a:t>
            </a:r>
            <a:endParaRPr sz="64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2" name="Google Shape;332;p10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770222" y="930994"/>
            <a:ext cx="2276477" cy="9731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2458108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Google Shape;327;p10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" y="0"/>
            <a:ext cx="18287998" cy="10286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10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506191" y="5305425"/>
            <a:ext cx="6781809" cy="4981575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10"/>
          <p:cNvSpPr/>
          <p:nvPr/>
        </p:nvSpPr>
        <p:spPr>
          <a:xfrm>
            <a:off x="627298" y="381585"/>
            <a:ext cx="17126130" cy="9523828"/>
          </a:xfrm>
          <a:prstGeom prst="roundRect">
            <a:avLst>
              <a:gd name="adj" fmla="val 3588"/>
            </a:avLst>
          </a:prstGeom>
          <a:solidFill>
            <a:schemeClr val="lt1"/>
          </a:solidFill>
          <a:ln>
            <a:noFill/>
          </a:ln>
          <a:effectLst>
            <a:outerShdw blurRad="381000" dist="127000" dir="2700000" algn="tl" rotWithShape="0">
              <a:srgbClr val="7F7F7F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 b="0" i="0" u="none" strike="noStrike" cap="non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30" name="Google Shape;330;p10"/>
          <p:cNvSpPr/>
          <p:nvPr/>
        </p:nvSpPr>
        <p:spPr>
          <a:xfrm>
            <a:off x="1470572" y="2581219"/>
            <a:ext cx="15077528" cy="5305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 panose="020B0604020202020204" pitchFamily="34" charset="0"/>
              <a:buChar char="•"/>
            </a:pPr>
            <a:r>
              <a:rPr lang="ru-RU" sz="3000" b="0" i="0" u="none" strike="noStrike" cap="none" dirty="0">
                <a:solidFill>
                  <a:schemeClr val="tx2"/>
                </a:solidFill>
                <a:latin typeface="Inter"/>
                <a:ea typeface="Inter"/>
                <a:cs typeface="Inter"/>
                <a:sym typeface="Inter"/>
              </a:rPr>
              <a:t>Нет “хороших” или “плохих” методологий для разработки ПО, но есть разные задачи и подход к их решению должен отличаться.</a:t>
            </a:r>
          </a:p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 panose="020B0604020202020204" pitchFamily="34" charset="0"/>
              <a:buChar char="•"/>
            </a:pPr>
            <a:r>
              <a:rPr lang="ru-RU" sz="3000" dirty="0">
                <a:solidFill>
                  <a:schemeClr val="tx2"/>
                </a:solidFill>
                <a:latin typeface="Inter"/>
                <a:ea typeface="Inter"/>
                <a:cs typeface="Inter"/>
                <a:sym typeface="Inter"/>
              </a:rPr>
              <a:t>Подход команды управленцев будет отличаться в зависимости от методологии – учитывайте их интересы.</a:t>
            </a:r>
            <a:endParaRPr lang="ru-RU" sz="3000" b="0" i="0" u="none" strike="noStrike" cap="none" dirty="0">
              <a:solidFill>
                <a:schemeClr val="tx2"/>
              </a:solidFill>
              <a:latin typeface="Inter"/>
              <a:ea typeface="Inter"/>
              <a:cs typeface="Inter"/>
              <a:sym typeface="Inter"/>
            </a:endParaRPr>
          </a:p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 panose="020B0604020202020204" pitchFamily="34" charset="0"/>
              <a:buChar char="•"/>
            </a:pPr>
            <a:r>
              <a:rPr lang="ru-RU" sz="3000" b="0" i="0" u="none" strike="noStrike" cap="none" dirty="0">
                <a:solidFill>
                  <a:schemeClr val="tx2"/>
                </a:solidFill>
                <a:latin typeface="Inter"/>
                <a:ea typeface="Inter"/>
                <a:cs typeface="Inter"/>
                <a:sym typeface="Inter"/>
              </a:rPr>
              <a:t>Максимальную пользу принесет методология, которая применена исходя из специфики проекта и команды.</a:t>
            </a:r>
          </a:p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 panose="020B0604020202020204" pitchFamily="34" charset="0"/>
              <a:buChar char="•"/>
            </a:pPr>
            <a:r>
              <a:rPr lang="ru-RU" sz="3000" b="0" i="0" u="none" strike="noStrike" cap="none" dirty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Любой проект можно разработать и доставить, используя одну из перечисленных методологий.</a:t>
            </a:r>
          </a:p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 panose="020B0604020202020204" pitchFamily="34" charset="0"/>
              <a:buChar char="•"/>
            </a:pPr>
            <a:endParaRPr sz="3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1" name="Google Shape;331;p10"/>
          <p:cNvSpPr/>
          <p:nvPr/>
        </p:nvSpPr>
        <p:spPr>
          <a:xfrm>
            <a:off x="1470572" y="1417569"/>
            <a:ext cx="12230100" cy="1163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en-US" sz="64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В </a:t>
            </a:r>
            <a:r>
              <a:rPr lang="en-US" sz="6400" b="1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ЗАКЛЮЧЕНИЕ</a:t>
            </a:r>
            <a:endParaRPr sz="64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2" name="Google Shape;332;p10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770222" y="930994"/>
            <a:ext cx="2276477" cy="9731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4417818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Google Shape;327;p10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" y="0"/>
            <a:ext cx="18287998" cy="10286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10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506191" y="5305425"/>
            <a:ext cx="6781809" cy="4981575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10"/>
          <p:cNvSpPr/>
          <p:nvPr/>
        </p:nvSpPr>
        <p:spPr>
          <a:xfrm>
            <a:off x="627298" y="381585"/>
            <a:ext cx="17126130" cy="9523828"/>
          </a:xfrm>
          <a:prstGeom prst="roundRect">
            <a:avLst>
              <a:gd name="adj" fmla="val 3588"/>
            </a:avLst>
          </a:prstGeom>
          <a:solidFill>
            <a:schemeClr val="lt1"/>
          </a:solidFill>
          <a:ln>
            <a:noFill/>
          </a:ln>
          <a:effectLst>
            <a:outerShdw blurRad="381000" dist="127000" dir="2700000" algn="tl" rotWithShape="0">
              <a:srgbClr val="7F7F7F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 b="0" i="0" u="none" strike="noStrike" cap="non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30" name="Google Shape;330;p10"/>
          <p:cNvSpPr/>
          <p:nvPr/>
        </p:nvSpPr>
        <p:spPr>
          <a:xfrm>
            <a:off x="1470572" y="2581219"/>
            <a:ext cx="15077528" cy="4526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 panose="020B0604020202020204" pitchFamily="34" charset="0"/>
              <a:buChar char="•"/>
            </a:pPr>
            <a:r>
              <a:rPr lang="ru-RU" sz="3000" b="0" i="0" u="none" strike="noStrike" cap="none" dirty="0">
                <a:solidFill>
                  <a:schemeClr val="tx2"/>
                </a:solidFill>
                <a:latin typeface="Inter"/>
                <a:ea typeface="Inter"/>
                <a:cs typeface="Inter"/>
                <a:sym typeface="Inter"/>
              </a:rPr>
              <a:t>Нет “хороших” или “плохих” методологий для разработки ПО, но есть разные задачи и подход к их решению должен отличаться.</a:t>
            </a:r>
          </a:p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 panose="020B0604020202020204" pitchFamily="34" charset="0"/>
              <a:buChar char="•"/>
            </a:pPr>
            <a:r>
              <a:rPr lang="ru-RU" sz="3000" dirty="0">
                <a:solidFill>
                  <a:schemeClr val="tx2"/>
                </a:solidFill>
                <a:latin typeface="Inter"/>
                <a:ea typeface="Inter"/>
                <a:cs typeface="Inter"/>
                <a:sym typeface="Inter"/>
              </a:rPr>
              <a:t>Подход команды управленцев будет отличаться в зависимости от методологии – учитывайте их интересы.</a:t>
            </a:r>
            <a:endParaRPr lang="ru-RU" sz="3000" b="0" i="0" u="none" strike="noStrike" cap="none" dirty="0">
              <a:solidFill>
                <a:schemeClr val="tx2"/>
              </a:solidFill>
              <a:latin typeface="Inter"/>
              <a:ea typeface="Inter"/>
              <a:cs typeface="Inter"/>
              <a:sym typeface="Inter"/>
            </a:endParaRPr>
          </a:p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 panose="020B0604020202020204" pitchFamily="34" charset="0"/>
              <a:buChar char="•"/>
            </a:pPr>
            <a:r>
              <a:rPr lang="ru-RU" sz="3000" b="0" i="0" u="none" strike="noStrike" cap="none" dirty="0">
                <a:solidFill>
                  <a:schemeClr val="tx2"/>
                </a:solidFill>
                <a:latin typeface="Inter"/>
                <a:ea typeface="Inter"/>
                <a:cs typeface="Inter"/>
                <a:sym typeface="Inter"/>
              </a:rPr>
              <a:t>Максимальную пользу принесет методология, которая применена исходя из специфики проекта и команды.</a:t>
            </a:r>
          </a:p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 panose="020B0604020202020204" pitchFamily="34" charset="0"/>
              <a:buChar char="•"/>
            </a:pPr>
            <a:r>
              <a:rPr lang="ru-RU" sz="3000" b="0" i="0" u="none" strike="noStrike" cap="none" dirty="0">
                <a:solidFill>
                  <a:schemeClr val="tx2"/>
                </a:solidFill>
                <a:latin typeface="Inter"/>
                <a:ea typeface="Inter"/>
                <a:cs typeface="Inter"/>
                <a:sym typeface="Inter"/>
              </a:rPr>
              <a:t>Любой проект можно разработать и доставить, используя одну из перечисленных методологий.</a:t>
            </a:r>
          </a:p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 panose="020B0604020202020204" pitchFamily="34" charset="0"/>
              <a:buChar char="•"/>
            </a:pPr>
            <a:r>
              <a:rPr lang="ru-RU" sz="3000" dirty="0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Есть смысл комбинировать методологии и/или инструменты которые они предлагают – в конечном счете это лишь способ достижения цели.</a:t>
            </a:r>
            <a:endParaRPr sz="3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1" name="Google Shape;331;p10"/>
          <p:cNvSpPr/>
          <p:nvPr/>
        </p:nvSpPr>
        <p:spPr>
          <a:xfrm>
            <a:off x="1470572" y="1417569"/>
            <a:ext cx="12230100" cy="1163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en-US" sz="64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В </a:t>
            </a:r>
            <a:r>
              <a:rPr lang="en-US" sz="6400" b="1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ЗАКЛЮЧЕНИЕ</a:t>
            </a:r>
            <a:endParaRPr sz="64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2" name="Google Shape;332;p10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770222" y="930994"/>
            <a:ext cx="2276477" cy="9731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253218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" name="Google Shape;287;p6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059025" y="952500"/>
            <a:ext cx="2276477" cy="97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6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430312" y="4203474"/>
            <a:ext cx="4905188" cy="553374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6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124700" y="4203474"/>
            <a:ext cx="4905188" cy="5533741"/>
          </a:xfrm>
          <a:prstGeom prst="rect">
            <a:avLst/>
          </a:prstGeom>
          <a:solidFill>
            <a:srgbClr val="F37420"/>
          </a:solidFill>
          <a:ln>
            <a:noFill/>
          </a:ln>
        </p:spPr>
      </p:pic>
      <p:pic>
        <p:nvPicPr>
          <p:cNvPr id="290" name="Google Shape;290;p6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0"/>
            <a:ext cx="6661031" cy="3457063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6"/>
          <p:cNvSpPr/>
          <p:nvPr/>
        </p:nvSpPr>
        <p:spPr>
          <a:xfrm>
            <a:off x="980701" y="4808423"/>
            <a:ext cx="5743575" cy="9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85"/>
              <a:buFont typeface="Arial"/>
              <a:buNone/>
            </a:pPr>
            <a:r>
              <a:rPr lang="ru-RU" sz="2885" b="0" i="0" u="none" strike="noStrike" cap="none" dirty="0">
                <a:solidFill>
                  <a:schemeClr val="tx1"/>
                </a:solidFill>
                <a:latin typeface="Inter"/>
                <a:ea typeface="Inter"/>
                <a:cs typeface="Inter"/>
                <a:sym typeface="Inter"/>
              </a:rPr>
              <a:t>Во время стройки, возник ряд проблем</a:t>
            </a:r>
            <a:endParaRPr sz="2885" b="0" i="0" u="none" strike="noStrike" cap="none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2" name="Google Shape;292;p6"/>
          <p:cNvSpPr/>
          <p:nvPr/>
        </p:nvSpPr>
        <p:spPr>
          <a:xfrm>
            <a:off x="914400" y="3738507"/>
            <a:ext cx="4905188" cy="6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40"/>
              <a:buFont typeface="Arial"/>
              <a:buNone/>
            </a:pPr>
            <a:r>
              <a:rPr lang="ru-RU" sz="3940" b="1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Что</a:t>
            </a:r>
            <a:r>
              <a:rPr lang="en-US" sz="3940" b="1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-</a:t>
            </a:r>
            <a:r>
              <a:rPr lang="ru-RU" sz="3940" b="1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то пошло не так</a:t>
            </a:r>
            <a:endParaRPr sz="3940" b="1" i="0" u="none" strike="noStrike" cap="none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Google Shape;48;g197b990a13c_4_5" descr="preencoded.png">
            <a:extLst>
              <a:ext uri="{FF2B5EF4-FFF2-40B4-BE49-F238E27FC236}">
                <a16:creationId xmlns:a16="http://schemas.microsoft.com/office/drawing/2014/main" id="{7D81993E-4A38-0731-F262-3C282A266115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5361065" y="930994"/>
            <a:ext cx="2276477" cy="9731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292;p6">
            <a:extLst>
              <a:ext uri="{FF2B5EF4-FFF2-40B4-BE49-F238E27FC236}">
                <a16:creationId xmlns:a16="http://schemas.microsoft.com/office/drawing/2014/main" id="{9D2B8EE0-77DE-81C5-41A4-5A3E6ADBC362}"/>
              </a:ext>
            </a:extLst>
          </p:cNvPr>
          <p:cNvSpPr/>
          <p:nvPr/>
        </p:nvSpPr>
        <p:spPr>
          <a:xfrm>
            <a:off x="7124700" y="3133213"/>
            <a:ext cx="4905188" cy="6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40"/>
              <a:buFont typeface="Arial"/>
              <a:buNone/>
            </a:pPr>
            <a:endParaRPr sz="3940" b="1" i="0" u="none" strike="noStrike" cap="none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292;p6">
            <a:extLst>
              <a:ext uri="{FF2B5EF4-FFF2-40B4-BE49-F238E27FC236}">
                <a16:creationId xmlns:a16="http://schemas.microsoft.com/office/drawing/2014/main" id="{E3371529-52DB-AD55-F341-5E4535986AD5}"/>
              </a:ext>
            </a:extLst>
          </p:cNvPr>
          <p:cNvSpPr/>
          <p:nvPr/>
        </p:nvSpPr>
        <p:spPr>
          <a:xfrm>
            <a:off x="12430312" y="3133213"/>
            <a:ext cx="4905188" cy="6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40"/>
              <a:buFont typeface="Arial"/>
              <a:buNone/>
            </a:pPr>
            <a:r>
              <a:rPr lang="ru-RU" sz="3940" b="1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Меняет всё</a:t>
            </a:r>
            <a:endParaRPr sz="3940" b="1" i="0" u="none" strike="noStrike" cap="none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291;p6">
            <a:extLst>
              <a:ext uri="{FF2B5EF4-FFF2-40B4-BE49-F238E27FC236}">
                <a16:creationId xmlns:a16="http://schemas.microsoft.com/office/drawing/2014/main" id="{20078263-4E43-8B66-5F22-26EA42F61532}"/>
              </a:ext>
            </a:extLst>
          </p:cNvPr>
          <p:cNvSpPr/>
          <p:nvPr/>
        </p:nvSpPr>
        <p:spPr>
          <a:xfrm>
            <a:off x="914400" y="6183138"/>
            <a:ext cx="5165912" cy="23068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85"/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Inter"/>
                <a:ea typeface="Inter"/>
                <a:cs typeface="Calibri"/>
                <a:sym typeface="Inter"/>
              </a:rPr>
              <a:t>Нужно сменить тип регистрации жилого участка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85"/>
              <a:buFont typeface="Arial" panose="020B0604020202020204" pitchFamily="34" charset="0"/>
              <a:buChar char="•"/>
            </a:pPr>
            <a:r>
              <a:rPr lang="ru-RU" sz="2400" b="0" i="0" u="none" strike="noStrike" cap="none" dirty="0">
                <a:solidFill>
                  <a:schemeClr val="tx1"/>
                </a:solidFill>
                <a:latin typeface="Inter"/>
                <a:ea typeface="Inter"/>
                <a:cs typeface="Calibri"/>
                <a:sym typeface="Inter"/>
              </a:rPr>
              <a:t>Пришел другой тип паркета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85"/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Inter"/>
                <a:ea typeface="Inter"/>
                <a:cs typeface="Calibri"/>
                <a:sym typeface="Inter"/>
              </a:rPr>
              <a:t>Ширина двери не соответствует текущему дверному проему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85"/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Inter"/>
                <a:ea typeface="Inter"/>
                <a:cs typeface="Calibri"/>
                <a:sym typeface="Inter"/>
              </a:rPr>
              <a:t>Расширить мокрую зону вне текущей зоны чертежа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85"/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Inter"/>
                <a:ea typeface="Inter"/>
                <a:cs typeface="Calibri"/>
                <a:sym typeface="Inter"/>
              </a:rPr>
              <a:t>Сделать трубу для воды в несущей стене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85"/>
              <a:buFont typeface="Arial" panose="020B0604020202020204" pitchFamily="34" charset="0"/>
              <a:buChar char="•"/>
            </a:pPr>
            <a:endParaRPr lang="ru-RU" sz="2400" dirty="0">
              <a:solidFill>
                <a:schemeClr val="tx1"/>
              </a:solidFill>
              <a:latin typeface="Inter"/>
              <a:ea typeface="Inter"/>
              <a:cs typeface="Calibri"/>
              <a:sym typeface="Inter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85"/>
              <a:buFont typeface="Arial" panose="020B0604020202020204" pitchFamily="34" charset="0"/>
              <a:buChar char="•"/>
            </a:pPr>
            <a:endParaRPr lang="en-US" sz="2400" b="0" i="0" u="none" strike="noStrike" cap="none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" name="Graphic 20" descr="Help">
            <a:extLst>
              <a:ext uri="{FF2B5EF4-FFF2-40B4-BE49-F238E27FC236}">
                <a16:creationId xmlns:a16="http://schemas.microsoft.com/office/drawing/2014/main" id="{C1F8E41C-42E6-3BF9-126E-EC643702E10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057661" y="5450711"/>
            <a:ext cx="3039266" cy="3039266"/>
          </a:xfrm>
          <a:prstGeom prst="rect">
            <a:avLst/>
          </a:prstGeom>
        </p:spPr>
      </p:pic>
      <p:pic>
        <p:nvPicPr>
          <p:cNvPr id="22" name="Graphic 21" descr="Help">
            <a:extLst>
              <a:ext uri="{FF2B5EF4-FFF2-40B4-BE49-F238E27FC236}">
                <a16:creationId xmlns:a16="http://schemas.microsoft.com/office/drawing/2014/main" id="{3C75E50F-553C-CBEC-0479-922F8D47896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363273" y="5450711"/>
            <a:ext cx="3039266" cy="3039266"/>
          </a:xfrm>
          <a:prstGeom prst="rect">
            <a:avLst/>
          </a:prstGeom>
        </p:spPr>
      </p:pic>
      <p:sp>
        <p:nvSpPr>
          <p:cNvPr id="5" name="Google Shape;292;p6">
            <a:extLst>
              <a:ext uri="{FF2B5EF4-FFF2-40B4-BE49-F238E27FC236}">
                <a16:creationId xmlns:a16="http://schemas.microsoft.com/office/drawing/2014/main" id="{19E6DCE5-05AD-2A19-7AAF-D13B118E588E}"/>
              </a:ext>
            </a:extLst>
          </p:cNvPr>
          <p:cNvSpPr/>
          <p:nvPr/>
        </p:nvSpPr>
        <p:spPr>
          <a:xfrm>
            <a:off x="7124700" y="3133213"/>
            <a:ext cx="4905188" cy="6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40"/>
              <a:buFont typeface="Arial"/>
              <a:buNone/>
            </a:pPr>
            <a:r>
              <a:rPr lang="ru-RU" sz="3940" b="1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Не страшно </a:t>
            </a:r>
            <a:endParaRPr sz="3940" b="1" i="0" u="none" strike="noStrike" cap="none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623262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" name="Google Shape;287;p6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059025" y="952500"/>
            <a:ext cx="2276477" cy="97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6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6661031" cy="3457063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6"/>
          <p:cNvSpPr/>
          <p:nvPr/>
        </p:nvSpPr>
        <p:spPr>
          <a:xfrm>
            <a:off x="980701" y="4808423"/>
            <a:ext cx="5743575" cy="9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85"/>
              <a:buFont typeface="Arial"/>
              <a:buNone/>
            </a:pPr>
            <a:r>
              <a:rPr lang="ru-RU" sz="2885" b="0" i="0" u="none" strike="noStrike" cap="none" dirty="0">
                <a:solidFill>
                  <a:schemeClr val="tx1"/>
                </a:solidFill>
                <a:latin typeface="Inter"/>
                <a:ea typeface="Inter"/>
                <a:cs typeface="Inter"/>
                <a:sym typeface="Inter"/>
              </a:rPr>
              <a:t>Во время стройки, возник ряд проблем</a:t>
            </a:r>
            <a:endParaRPr sz="2885" b="0" i="0" u="none" strike="noStrike" cap="none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2" name="Google Shape;292;p6"/>
          <p:cNvSpPr/>
          <p:nvPr/>
        </p:nvSpPr>
        <p:spPr>
          <a:xfrm>
            <a:off x="914400" y="3738507"/>
            <a:ext cx="4905188" cy="6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40"/>
              <a:buFont typeface="Arial"/>
              <a:buNone/>
            </a:pPr>
            <a:r>
              <a:rPr lang="ru-RU" sz="3940" b="1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Что пошло не так</a:t>
            </a:r>
            <a:endParaRPr sz="3940" b="1" i="0" u="none" strike="noStrike" cap="none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Google Shape;48;g197b990a13c_4_5" descr="preencoded.png">
            <a:extLst>
              <a:ext uri="{FF2B5EF4-FFF2-40B4-BE49-F238E27FC236}">
                <a16:creationId xmlns:a16="http://schemas.microsoft.com/office/drawing/2014/main" id="{7D81993E-4A38-0731-F262-3C282A266115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5361065" y="930994"/>
            <a:ext cx="2276477" cy="9731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292;p6">
            <a:extLst>
              <a:ext uri="{FF2B5EF4-FFF2-40B4-BE49-F238E27FC236}">
                <a16:creationId xmlns:a16="http://schemas.microsoft.com/office/drawing/2014/main" id="{9D2B8EE0-77DE-81C5-41A4-5A3E6ADBC362}"/>
              </a:ext>
            </a:extLst>
          </p:cNvPr>
          <p:cNvSpPr/>
          <p:nvPr/>
        </p:nvSpPr>
        <p:spPr>
          <a:xfrm>
            <a:off x="7124700" y="3133213"/>
            <a:ext cx="4905188" cy="6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40"/>
              <a:buFont typeface="Arial"/>
              <a:buNone/>
            </a:pPr>
            <a:endParaRPr sz="3940" b="1" i="0" u="none" strike="noStrike" cap="none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292;p6">
            <a:extLst>
              <a:ext uri="{FF2B5EF4-FFF2-40B4-BE49-F238E27FC236}">
                <a16:creationId xmlns:a16="http://schemas.microsoft.com/office/drawing/2014/main" id="{E3371529-52DB-AD55-F341-5E4535986AD5}"/>
              </a:ext>
            </a:extLst>
          </p:cNvPr>
          <p:cNvSpPr/>
          <p:nvPr/>
        </p:nvSpPr>
        <p:spPr>
          <a:xfrm>
            <a:off x="12430312" y="3133213"/>
            <a:ext cx="4905188" cy="6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40"/>
              <a:buFont typeface="Arial"/>
              <a:buNone/>
            </a:pPr>
            <a:r>
              <a:rPr lang="ru-RU" sz="3940" b="1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Меняет всё</a:t>
            </a:r>
            <a:endParaRPr sz="3940" b="1" i="0" u="none" strike="noStrike" cap="none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291;p6">
            <a:extLst>
              <a:ext uri="{FF2B5EF4-FFF2-40B4-BE49-F238E27FC236}">
                <a16:creationId xmlns:a16="http://schemas.microsoft.com/office/drawing/2014/main" id="{20078263-4E43-8B66-5F22-26EA42F61532}"/>
              </a:ext>
            </a:extLst>
          </p:cNvPr>
          <p:cNvSpPr/>
          <p:nvPr/>
        </p:nvSpPr>
        <p:spPr>
          <a:xfrm>
            <a:off x="914400" y="6183138"/>
            <a:ext cx="5165912" cy="23068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85"/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Inter"/>
                <a:ea typeface="Inter"/>
                <a:cs typeface="Calibri"/>
                <a:sym typeface="Inter"/>
              </a:rPr>
              <a:t>Нужно сменить тип регистрации жилого участка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85"/>
              <a:buFont typeface="Arial" panose="020B0604020202020204" pitchFamily="34" charset="0"/>
              <a:buChar char="•"/>
            </a:pPr>
            <a:r>
              <a:rPr lang="ru-RU" sz="2400" b="0" i="0" u="none" strike="noStrike" cap="none" dirty="0">
                <a:solidFill>
                  <a:schemeClr val="tx1"/>
                </a:solidFill>
                <a:latin typeface="Inter"/>
                <a:ea typeface="Inter"/>
                <a:cs typeface="Calibri"/>
                <a:sym typeface="Inter"/>
              </a:rPr>
              <a:t>Пришел другой тип паркета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85"/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Inter"/>
                <a:ea typeface="Inter"/>
                <a:cs typeface="Calibri"/>
                <a:sym typeface="Inter"/>
              </a:rPr>
              <a:t>Ширина двери не соответствует текущему дверному проему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85"/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Inter"/>
                <a:ea typeface="Inter"/>
                <a:cs typeface="Calibri"/>
                <a:sym typeface="Inter"/>
              </a:rPr>
              <a:t>Расширить мокрую зону вне текущей зоны чертежа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85"/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Inter"/>
                <a:ea typeface="Inter"/>
                <a:cs typeface="Calibri"/>
                <a:sym typeface="Inter"/>
              </a:rPr>
              <a:t>Сделать трубу для воды в несущей стене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85"/>
              <a:buFont typeface="Arial" panose="020B0604020202020204" pitchFamily="34" charset="0"/>
              <a:buChar char="•"/>
            </a:pPr>
            <a:endParaRPr lang="ru-RU" sz="2400" dirty="0">
              <a:solidFill>
                <a:schemeClr val="tx1"/>
              </a:solidFill>
              <a:latin typeface="Inter"/>
              <a:ea typeface="Inter"/>
              <a:cs typeface="Calibri"/>
              <a:sym typeface="Inter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85"/>
              <a:buFont typeface="Arial" panose="020B0604020202020204" pitchFamily="34" charset="0"/>
              <a:buChar char="•"/>
            </a:pPr>
            <a:endParaRPr lang="en-US" sz="2400" b="0" i="0" u="none" strike="noStrike" cap="none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292;p6">
            <a:extLst>
              <a:ext uri="{FF2B5EF4-FFF2-40B4-BE49-F238E27FC236}">
                <a16:creationId xmlns:a16="http://schemas.microsoft.com/office/drawing/2014/main" id="{19E6DCE5-05AD-2A19-7AAF-D13B118E588E}"/>
              </a:ext>
            </a:extLst>
          </p:cNvPr>
          <p:cNvSpPr/>
          <p:nvPr/>
        </p:nvSpPr>
        <p:spPr>
          <a:xfrm>
            <a:off x="7124700" y="3133213"/>
            <a:ext cx="4905188" cy="6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40"/>
              <a:buFont typeface="Arial"/>
              <a:buNone/>
            </a:pPr>
            <a:r>
              <a:rPr lang="ru-RU" sz="3940" b="1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Не страшно </a:t>
            </a:r>
            <a:endParaRPr sz="3940" b="1" i="0" u="none" strike="noStrike" cap="none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Google Shape;288;p6" descr="preencoded.png">
            <a:extLst>
              <a:ext uri="{FF2B5EF4-FFF2-40B4-BE49-F238E27FC236}">
                <a16:creationId xmlns:a16="http://schemas.microsoft.com/office/drawing/2014/main" id="{ED7A02F7-236C-A7C4-82A3-6D80E43066A5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2430312" y="4203474"/>
            <a:ext cx="4905188" cy="5533741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289;p6" descr="preencoded.png">
            <a:extLst>
              <a:ext uri="{FF2B5EF4-FFF2-40B4-BE49-F238E27FC236}">
                <a16:creationId xmlns:a16="http://schemas.microsoft.com/office/drawing/2014/main" id="{FA7A72E1-BD8A-F51A-081C-60CE1E038ABF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124700" y="4203474"/>
            <a:ext cx="4905188" cy="5533741"/>
          </a:xfrm>
          <a:prstGeom prst="rect">
            <a:avLst/>
          </a:prstGeom>
          <a:solidFill>
            <a:srgbClr val="F37420"/>
          </a:solidFill>
          <a:ln>
            <a:noFill/>
          </a:ln>
        </p:spPr>
      </p:pic>
      <p:sp>
        <p:nvSpPr>
          <p:cNvPr id="8" name="Google Shape;291;p6">
            <a:extLst>
              <a:ext uri="{FF2B5EF4-FFF2-40B4-BE49-F238E27FC236}">
                <a16:creationId xmlns:a16="http://schemas.microsoft.com/office/drawing/2014/main" id="{7A735C06-E684-CE92-FB96-DF91C025EB8D}"/>
              </a:ext>
            </a:extLst>
          </p:cNvPr>
          <p:cNvSpPr/>
          <p:nvPr/>
        </p:nvSpPr>
        <p:spPr>
          <a:xfrm>
            <a:off x="7626350" y="5143500"/>
            <a:ext cx="3606800" cy="9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85"/>
              <a:buFont typeface="Arial"/>
              <a:buNone/>
            </a:pPr>
            <a:r>
              <a:rPr lang="ru-RU" sz="2885" b="0" i="0" u="none" strike="noStrike" cap="none" dirty="0">
                <a:solidFill>
                  <a:schemeClr val="tx1"/>
                </a:solidFill>
                <a:latin typeface="Inter"/>
                <a:ea typeface="Inter"/>
                <a:cs typeface="Inter"/>
                <a:sym typeface="Inter"/>
              </a:rPr>
              <a:t>Нужно сменить тип регистрации жилого участка</a:t>
            </a:r>
          </a:p>
        </p:txBody>
      </p:sp>
      <p:sp>
        <p:nvSpPr>
          <p:cNvPr id="10" name="Google Shape;291;p6">
            <a:extLst>
              <a:ext uri="{FF2B5EF4-FFF2-40B4-BE49-F238E27FC236}">
                <a16:creationId xmlns:a16="http://schemas.microsoft.com/office/drawing/2014/main" id="{F5BB5598-ADA1-3D59-962F-FD14B118D419}"/>
              </a:ext>
            </a:extLst>
          </p:cNvPr>
          <p:cNvSpPr/>
          <p:nvPr/>
        </p:nvSpPr>
        <p:spPr>
          <a:xfrm>
            <a:off x="7626350" y="7036026"/>
            <a:ext cx="3606800" cy="9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85"/>
              <a:buFont typeface="Arial"/>
              <a:buNone/>
            </a:pPr>
            <a:r>
              <a:rPr lang="ru-RU" sz="2885" b="0" i="0" u="none" strike="noStrike" cap="none" dirty="0">
                <a:solidFill>
                  <a:schemeClr val="tx1"/>
                </a:solidFill>
                <a:latin typeface="Inter"/>
                <a:ea typeface="Inter"/>
                <a:cs typeface="Inter"/>
                <a:sym typeface="Inter"/>
              </a:rPr>
              <a:t>Пришел другой тип паркета</a:t>
            </a:r>
          </a:p>
        </p:txBody>
      </p:sp>
      <p:sp>
        <p:nvSpPr>
          <p:cNvPr id="11" name="Google Shape;291;p6">
            <a:extLst>
              <a:ext uri="{FF2B5EF4-FFF2-40B4-BE49-F238E27FC236}">
                <a16:creationId xmlns:a16="http://schemas.microsoft.com/office/drawing/2014/main" id="{2D128EA5-2E59-53E1-2630-5B59E21AAA8C}"/>
              </a:ext>
            </a:extLst>
          </p:cNvPr>
          <p:cNvSpPr/>
          <p:nvPr/>
        </p:nvSpPr>
        <p:spPr>
          <a:xfrm>
            <a:off x="13074276" y="4781550"/>
            <a:ext cx="3606800" cy="9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85"/>
              <a:buFont typeface="Arial"/>
              <a:buNone/>
            </a:pPr>
            <a:r>
              <a:rPr lang="ru-RU" sz="2400" b="0" i="0" u="none" strike="noStrike" cap="none" dirty="0">
                <a:solidFill>
                  <a:schemeClr val="tx1"/>
                </a:solidFill>
                <a:latin typeface="Inter"/>
                <a:ea typeface="Inter"/>
                <a:cs typeface="Inter"/>
                <a:sym typeface="Inter"/>
              </a:rPr>
              <a:t>Ширина двери не соответствует текущему дверному проему</a:t>
            </a:r>
          </a:p>
        </p:txBody>
      </p:sp>
      <p:sp>
        <p:nvSpPr>
          <p:cNvPr id="14" name="Google Shape;291;p6">
            <a:extLst>
              <a:ext uri="{FF2B5EF4-FFF2-40B4-BE49-F238E27FC236}">
                <a16:creationId xmlns:a16="http://schemas.microsoft.com/office/drawing/2014/main" id="{106847F3-F370-4C7C-3A1B-5BAEFD6E1702}"/>
              </a:ext>
            </a:extLst>
          </p:cNvPr>
          <p:cNvSpPr/>
          <p:nvPr/>
        </p:nvSpPr>
        <p:spPr>
          <a:xfrm>
            <a:off x="13074276" y="6705283"/>
            <a:ext cx="3606800" cy="9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85"/>
              <a:buFont typeface="Arial"/>
              <a:buNone/>
            </a:pPr>
            <a:r>
              <a:rPr lang="ru-RU" sz="2400" b="0" i="0" u="none" strike="noStrike" cap="none" dirty="0">
                <a:solidFill>
                  <a:schemeClr val="tx1"/>
                </a:solidFill>
                <a:latin typeface="Inter"/>
                <a:ea typeface="Inter"/>
                <a:cs typeface="Inter"/>
                <a:sym typeface="Inter"/>
              </a:rPr>
              <a:t>Расширить мокрую зону вне текущей зоны чертежа</a:t>
            </a:r>
          </a:p>
        </p:txBody>
      </p:sp>
      <p:sp>
        <p:nvSpPr>
          <p:cNvPr id="15" name="Google Shape;291;p6">
            <a:extLst>
              <a:ext uri="{FF2B5EF4-FFF2-40B4-BE49-F238E27FC236}">
                <a16:creationId xmlns:a16="http://schemas.microsoft.com/office/drawing/2014/main" id="{6AAFDF5E-836C-C231-181E-08E3055C67AA}"/>
              </a:ext>
            </a:extLst>
          </p:cNvPr>
          <p:cNvSpPr/>
          <p:nvPr/>
        </p:nvSpPr>
        <p:spPr>
          <a:xfrm>
            <a:off x="13074276" y="8382000"/>
            <a:ext cx="3606800" cy="9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85"/>
              <a:buFont typeface="Arial"/>
              <a:buNone/>
            </a:pPr>
            <a:r>
              <a:rPr lang="ru-RU" sz="2400" b="0" i="0" u="none" strike="noStrike" cap="none" dirty="0">
                <a:solidFill>
                  <a:schemeClr val="tx1"/>
                </a:solidFill>
                <a:latin typeface="Inter"/>
                <a:ea typeface="Inter"/>
                <a:cs typeface="Inter"/>
                <a:sym typeface="Inter"/>
              </a:rPr>
              <a:t>Сделать трубу для воды в несущей стене</a:t>
            </a:r>
          </a:p>
        </p:txBody>
      </p:sp>
    </p:spTree>
    <p:extLst>
      <p:ext uri="{BB962C8B-B14F-4D97-AF65-F5344CB8AC3E}">
        <p14:creationId xmlns:p14="http://schemas.microsoft.com/office/powerpoint/2010/main" val="10794795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5"/>
          <p:cNvSpPr/>
          <p:nvPr/>
        </p:nvSpPr>
        <p:spPr>
          <a:xfrm>
            <a:off x="936000" y="972000"/>
            <a:ext cx="12230100" cy="1169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ru-RU" sz="5600" b="1" i="0" u="none" strike="noStrike" cap="none" dirty="0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Поч</a:t>
            </a:r>
            <a:r>
              <a:rPr lang="ru-RU" sz="5600" b="1" dirty="0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ему это произошло?</a:t>
            </a:r>
            <a:endParaRPr sz="56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2" name="Google Shape;242;p25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361065" y="930994"/>
            <a:ext cx="2276477" cy="97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39D4402-1793-B3E4-5CF0-2B72D5602F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05543" y="3120738"/>
            <a:ext cx="4979990" cy="497999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36F6307-4CE3-87D2-54A0-A6682D1295E7}"/>
              </a:ext>
            </a:extLst>
          </p:cNvPr>
          <p:cNvSpPr txBox="1"/>
          <p:nvPr/>
        </p:nvSpPr>
        <p:spPr>
          <a:xfrm>
            <a:off x="5391943" y="8207088"/>
            <a:ext cx="180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b="1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Вася</a:t>
            </a:r>
            <a:endParaRPr lang="en-US" sz="3200" b="1" dirty="0">
              <a:solidFill>
                <a:schemeClr val="tx1"/>
              </a:solidFill>
              <a:latin typeface="Inter" panose="020B0604020202020204" charset="0"/>
              <a:ea typeface="Inter" panose="020B060402020202020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0E922BB-455E-30AE-4F3D-DDF1ABD84041}"/>
              </a:ext>
            </a:extLst>
          </p:cNvPr>
          <p:cNvSpPr txBox="1"/>
          <p:nvPr/>
        </p:nvSpPr>
        <p:spPr>
          <a:xfrm>
            <a:off x="10628158" y="8207088"/>
            <a:ext cx="3828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b="1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Дом его мечты</a:t>
            </a:r>
            <a:endParaRPr lang="en-US" sz="3200" b="1" dirty="0">
              <a:solidFill>
                <a:schemeClr val="tx1"/>
              </a:solidFill>
              <a:latin typeface="Inter" panose="020B0604020202020204" charset="0"/>
              <a:ea typeface="Inter" panose="020B060402020202020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FE7306-C42D-5087-62FA-FB72F20532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3924747">
            <a:off x="14975347" y="5224169"/>
            <a:ext cx="1517154" cy="151715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6675E9B-FE08-302E-958F-0BBDF0802B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10263031" y="7069350"/>
            <a:ext cx="1153251" cy="115325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BE3F9AA-E44B-AC42-F466-31C00F2126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10912193" y="7122530"/>
            <a:ext cx="1153251" cy="115325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54D96BF-C94A-5011-00A4-4525DFF296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11589412" y="7135122"/>
            <a:ext cx="1153251" cy="115325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BDA4962-72E3-160E-F152-63DE9153AE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12345766" y="7175709"/>
            <a:ext cx="1153251" cy="115325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4E4AB93-EBFE-B662-856C-823D321C55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13118675" y="7135121"/>
            <a:ext cx="1153251" cy="115325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7850E5D-4E96-D78F-A332-C0B5CCB157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13899046" y="7094532"/>
            <a:ext cx="1153251" cy="115325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961E5DA-52DB-BC9B-4305-CA3175697D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85543" y="3120738"/>
            <a:ext cx="7620000" cy="50863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83B1BB7-CBE4-221E-D868-312D63686D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9279971" y="2459074"/>
            <a:ext cx="1648433" cy="1517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5253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5"/>
          <p:cNvSpPr/>
          <p:nvPr/>
        </p:nvSpPr>
        <p:spPr>
          <a:xfrm>
            <a:off x="936000" y="972000"/>
            <a:ext cx="12230100" cy="1169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ru-RU" sz="5600" b="1" dirty="0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Что могло пойти не так</a:t>
            </a:r>
            <a:endParaRPr sz="56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2" name="Google Shape;242;p25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361065" y="930994"/>
            <a:ext cx="2276477" cy="973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7EDB1A37-2B71-DEE0-C26E-5FAE6BA3D3D3}"/>
              </a:ext>
            </a:extLst>
          </p:cNvPr>
          <p:cNvGrpSpPr/>
          <p:nvPr/>
        </p:nvGrpSpPr>
        <p:grpSpPr>
          <a:xfrm>
            <a:off x="4127500" y="2451332"/>
            <a:ext cx="10181999" cy="7429519"/>
            <a:chOff x="3365500" y="1904144"/>
            <a:chExt cx="11593301" cy="8459307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64E3F745-8996-AE38-992A-F1A53D7FCACE}"/>
                </a:ext>
              </a:extLst>
            </p:cNvPr>
            <p:cNvGrpSpPr/>
            <p:nvPr/>
          </p:nvGrpSpPr>
          <p:grpSpPr>
            <a:xfrm>
              <a:off x="5334000" y="2298700"/>
              <a:ext cx="7620000" cy="7620000"/>
              <a:chOff x="5334000" y="2286000"/>
              <a:chExt cx="7620000" cy="7620000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3696AA16-77FC-6A03-5D9F-A07A4C3B3D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334000" y="3552825"/>
                <a:ext cx="7620000" cy="5086350"/>
              </a:xfrm>
              <a:prstGeom prst="rect">
                <a:avLst/>
              </a:prstGeom>
            </p:spPr>
          </p:pic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07FA586D-4C90-AC44-1E63-C9B08CA4FE3C}"/>
                  </a:ext>
                </a:extLst>
              </p:cNvPr>
              <p:cNvSpPr/>
              <p:nvPr/>
            </p:nvSpPr>
            <p:spPr>
              <a:xfrm>
                <a:off x="5334000" y="2286000"/>
                <a:ext cx="7620000" cy="7620000"/>
              </a:xfrm>
              <a:prstGeom prst="ellipse">
                <a:avLst/>
              </a:prstGeom>
              <a:noFill/>
              <a:ln w="127000">
                <a:solidFill>
                  <a:srgbClr val="F3742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6A30736A-FF7E-7CBE-506E-B1759C884ECA}"/>
                </a:ext>
              </a:extLst>
            </p:cNvPr>
            <p:cNvSpPr/>
            <p:nvPr/>
          </p:nvSpPr>
          <p:spPr>
            <a:xfrm>
              <a:off x="3365500" y="4225125"/>
              <a:ext cx="2908300" cy="1169650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76200">
              <a:solidFill>
                <a:srgbClr val="F3742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200" b="1" dirty="0">
                  <a:solidFill>
                    <a:schemeClr val="tx1"/>
                  </a:solidFill>
                  <a:latin typeface="Inter" panose="020B0604020202020204" charset="0"/>
                  <a:ea typeface="Inter" panose="020B0604020202020204" charset="0"/>
                </a:rPr>
                <a:t>Анализ задач</a:t>
              </a:r>
              <a:endParaRPr lang="en-US" sz="2200" b="1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endParaRP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EC7A92D4-D0A9-994F-EDAB-D84C838528E3}"/>
                </a:ext>
              </a:extLst>
            </p:cNvPr>
            <p:cNvSpPr/>
            <p:nvPr/>
          </p:nvSpPr>
          <p:spPr>
            <a:xfrm>
              <a:off x="3365500" y="6818650"/>
              <a:ext cx="2908300" cy="1169650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76200">
              <a:solidFill>
                <a:srgbClr val="F3742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200" b="1" dirty="0">
                  <a:solidFill>
                    <a:schemeClr val="tx1"/>
                  </a:solidFill>
                  <a:latin typeface="Inter" panose="020B0604020202020204" charset="0"/>
                  <a:ea typeface="Inter" panose="020B0604020202020204" charset="0"/>
                </a:rPr>
                <a:t>Решение задач</a:t>
              </a:r>
              <a:endParaRPr lang="en-US" sz="2200" b="1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endParaRP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140F4FF8-CED3-8AF2-1F7C-7788500FAE8F}"/>
                </a:ext>
              </a:extLst>
            </p:cNvPr>
            <p:cNvSpPr/>
            <p:nvPr/>
          </p:nvSpPr>
          <p:spPr>
            <a:xfrm>
              <a:off x="11788150" y="4365475"/>
              <a:ext cx="2908300" cy="1169650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76200">
              <a:solidFill>
                <a:srgbClr val="F3742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200" b="1" dirty="0">
                  <a:solidFill>
                    <a:schemeClr val="tx1"/>
                  </a:solidFill>
                  <a:latin typeface="Inter" panose="020B0604020202020204" charset="0"/>
                  <a:ea typeface="Inter" panose="020B0604020202020204" charset="0"/>
                </a:rPr>
                <a:t>Коммуникация</a:t>
              </a:r>
              <a:endParaRPr lang="en-US" sz="2200" b="1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endParaRP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64DFA8FE-39C6-77CB-26B0-CC0C36202628}"/>
                </a:ext>
              </a:extLst>
            </p:cNvPr>
            <p:cNvSpPr/>
            <p:nvPr/>
          </p:nvSpPr>
          <p:spPr>
            <a:xfrm>
              <a:off x="11788150" y="6801950"/>
              <a:ext cx="3170651" cy="1169649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76200">
              <a:solidFill>
                <a:srgbClr val="F3742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200" b="1" dirty="0">
                  <a:solidFill>
                    <a:schemeClr val="tx1"/>
                  </a:solidFill>
                  <a:latin typeface="Inter" panose="020B0604020202020204" charset="0"/>
                  <a:ea typeface="Inter" panose="020B0604020202020204" charset="0"/>
                </a:rPr>
                <a:t>Проектирование</a:t>
              </a:r>
              <a:endParaRPr lang="en-US" sz="2200" b="1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endParaRP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22526D10-C1AC-9435-2AEA-C5EC9A8195F8}"/>
                </a:ext>
              </a:extLst>
            </p:cNvPr>
            <p:cNvSpPr/>
            <p:nvPr/>
          </p:nvSpPr>
          <p:spPr>
            <a:xfrm>
              <a:off x="7689850" y="9193801"/>
              <a:ext cx="2908300" cy="1169650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76200">
              <a:solidFill>
                <a:srgbClr val="F3742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200" b="1" dirty="0">
                  <a:solidFill>
                    <a:schemeClr val="tx1"/>
                  </a:solidFill>
                  <a:latin typeface="Inter" panose="020B0604020202020204" charset="0"/>
                  <a:ea typeface="Inter" panose="020B0604020202020204" charset="0"/>
                </a:rPr>
                <a:t>Финансы</a:t>
              </a:r>
              <a:endParaRPr lang="en-US" sz="2200" b="1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endParaRP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ADF5264C-CB17-504A-3EE7-094E4DD077DE}"/>
                </a:ext>
              </a:extLst>
            </p:cNvPr>
            <p:cNvSpPr/>
            <p:nvPr/>
          </p:nvSpPr>
          <p:spPr>
            <a:xfrm>
              <a:off x="7689850" y="1904144"/>
              <a:ext cx="2908300" cy="1169650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76200">
              <a:solidFill>
                <a:srgbClr val="F3742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200" b="1" dirty="0">
                  <a:solidFill>
                    <a:schemeClr val="tx1"/>
                  </a:solidFill>
                  <a:latin typeface="Inter" panose="020B0604020202020204" charset="0"/>
                  <a:ea typeface="Inter" panose="020B0604020202020204" charset="0"/>
                </a:rPr>
                <a:t>Команда</a:t>
              </a:r>
              <a:endParaRPr lang="en-US" sz="2200" b="1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583039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5"/>
          <p:cNvSpPr/>
          <p:nvPr/>
        </p:nvSpPr>
        <p:spPr>
          <a:xfrm>
            <a:off x="936000" y="972000"/>
            <a:ext cx="12230100" cy="1169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ru-RU" sz="5600" b="1" dirty="0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Что могло пойти не так</a:t>
            </a:r>
            <a:endParaRPr sz="56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2" name="Google Shape;242;p25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361065" y="930994"/>
            <a:ext cx="2276477" cy="973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7EDB1A37-2B71-DEE0-C26E-5FAE6BA3D3D3}"/>
              </a:ext>
            </a:extLst>
          </p:cNvPr>
          <p:cNvGrpSpPr/>
          <p:nvPr/>
        </p:nvGrpSpPr>
        <p:grpSpPr>
          <a:xfrm>
            <a:off x="4127500" y="2451332"/>
            <a:ext cx="10181999" cy="7429519"/>
            <a:chOff x="3365500" y="1904144"/>
            <a:chExt cx="11593301" cy="8459307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64E3F745-8996-AE38-992A-F1A53D7FCACE}"/>
                </a:ext>
              </a:extLst>
            </p:cNvPr>
            <p:cNvGrpSpPr/>
            <p:nvPr/>
          </p:nvGrpSpPr>
          <p:grpSpPr>
            <a:xfrm>
              <a:off x="5334000" y="2298700"/>
              <a:ext cx="7620000" cy="7620000"/>
              <a:chOff x="5334000" y="2286000"/>
              <a:chExt cx="7620000" cy="7620000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3696AA16-77FC-6A03-5D9F-A07A4C3B3D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334000" y="3552825"/>
                <a:ext cx="7620000" cy="5086350"/>
              </a:xfrm>
              <a:prstGeom prst="rect">
                <a:avLst/>
              </a:prstGeom>
            </p:spPr>
          </p:pic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07FA586D-4C90-AC44-1E63-C9B08CA4FE3C}"/>
                  </a:ext>
                </a:extLst>
              </p:cNvPr>
              <p:cNvSpPr/>
              <p:nvPr/>
            </p:nvSpPr>
            <p:spPr>
              <a:xfrm>
                <a:off x="5334000" y="2286000"/>
                <a:ext cx="7620000" cy="7620000"/>
              </a:xfrm>
              <a:prstGeom prst="ellipse">
                <a:avLst/>
              </a:prstGeom>
              <a:noFill/>
              <a:ln w="12700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6A30736A-FF7E-7CBE-506E-B1759C884ECA}"/>
                </a:ext>
              </a:extLst>
            </p:cNvPr>
            <p:cNvSpPr/>
            <p:nvPr/>
          </p:nvSpPr>
          <p:spPr>
            <a:xfrm>
              <a:off x="3365500" y="4225125"/>
              <a:ext cx="2908300" cy="1169650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762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200" b="1" dirty="0">
                  <a:solidFill>
                    <a:schemeClr val="bg1">
                      <a:lumMod val="65000"/>
                    </a:schemeClr>
                  </a:solidFill>
                  <a:latin typeface="Inter" panose="020B0604020202020204" charset="0"/>
                  <a:ea typeface="Inter" panose="020B0604020202020204" charset="0"/>
                </a:rPr>
                <a:t>Анализ задач</a:t>
              </a:r>
              <a:endParaRPr lang="en-US" sz="2200" b="1" dirty="0">
                <a:solidFill>
                  <a:schemeClr val="bg1">
                    <a:lumMod val="65000"/>
                  </a:schemeClr>
                </a:solidFill>
                <a:latin typeface="Inter" panose="020B0604020202020204" charset="0"/>
                <a:ea typeface="Inter" panose="020B0604020202020204" charset="0"/>
              </a:endParaRP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EC7A92D4-D0A9-994F-EDAB-D84C838528E3}"/>
                </a:ext>
              </a:extLst>
            </p:cNvPr>
            <p:cNvSpPr/>
            <p:nvPr/>
          </p:nvSpPr>
          <p:spPr>
            <a:xfrm>
              <a:off x="3365500" y="6818650"/>
              <a:ext cx="2908300" cy="1169650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762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200" b="1" dirty="0">
                  <a:solidFill>
                    <a:schemeClr val="bg1">
                      <a:lumMod val="65000"/>
                    </a:schemeClr>
                  </a:solidFill>
                  <a:latin typeface="Inter" panose="020B0604020202020204" charset="0"/>
                  <a:ea typeface="Inter" panose="020B0604020202020204" charset="0"/>
                </a:rPr>
                <a:t>Решение задач</a:t>
              </a:r>
              <a:endParaRPr lang="en-US" sz="2200" b="1" dirty="0">
                <a:solidFill>
                  <a:schemeClr val="bg1">
                    <a:lumMod val="65000"/>
                  </a:schemeClr>
                </a:solidFill>
                <a:latin typeface="Inter" panose="020B0604020202020204" charset="0"/>
                <a:ea typeface="Inter" panose="020B0604020202020204" charset="0"/>
              </a:endParaRP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140F4FF8-CED3-8AF2-1F7C-7788500FAE8F}"/>
                </a:ext>
              </a:extLst>
            </p:cNvPr>
            <p:cNvSpPr/>
            <p:nvPr/>
          </p:nvSpPr>
          <p:spPr>
            <a:xfrm>
              <a:off x="11788150" y="4365475"/>
              <a:ext cx="2908300" cy="1169650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762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200" b="1" dirty="0">
                  <a:solidFill>
                    <a:schemeClr val="bg1">
                      <a:lumMod val="65000"/>
                    </a:schemeClr>
                  </a:solidFill>
                  <a:latin typeface="Inter" panose="020B0604020202020204" charset="0"/>
                  <a:ea typeface="Inter" panose="020B0604020202020204" charset="0"/>
                </a:rPr>
                <a:t>Коммуникация</a:t>
              </a:r>
              <a:endParaRPr lang="en-US" sz="2200" b="1" dirty="0">
                <a:solidFill>
                  <a:schemeClr val="bg1">
                    <a:lumMod val="65000"/>
                  </a:schemeClr>
                </a:solidFill>
                <a:latin typeface="Inter" panose="020B0604020202020204" charset="0"/>
                <a:ea typeface="Inter" panose="020B0604020202020204" charset="0"/>
              </a:endParaRP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64DFA8FE-39C6-77CB-26B0-CC0C36202628}"/>
                </a:ext>
              </a:extLst>
            </p:cNvPr>
            <p:cNvSpPr/>
            <p:nvPr/>
          </p:nvSpPr>
          <p:spPr>
            <a:xfrm>
              <a:off x="11788150" y="6801950"/>
              <a:ext cx="3170651" cy="1169649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762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200" b="1" dirty="0">
                  <a:solidFill>
                    <a:schemeClr val="bg1">
                      <a:lumMod val="65000"/>
                    </a:schemeClr>
                  </a:solidFill>
                  <a:latin typeface="Inter" panose="020B0604020202020204" charset="0"/>
                  <a:ea typeface="Inter" panose="020B0604020202020204" charset="0"/>
                </a:rPr>
                <a:t>Проектирование</a:t>
              </a:r>
              <a:endParaRPr lang="en-US" sz="2200" b="1" dirty="0">
                <a:solidFill>
                  <a:schemeClr val="bg1">
                    <a:lumMod val="65000"/>
                  </a:schemeClr>
                </a:solidFill>
                <a:latin typeface="Inter" panose="020B0604020202020204" charset="0"/>
                <a:ea typeface="Inter" panose="020B0604020202020204" charset="0"/>
              </a:endParaRP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22526D10-C1AC-9435-2AEA-C5EC9A8195F8}"/>
                </a:ext>
              </a:extLst>
            </p:cNvPr>
            <p:cNvSpPr/>
            <p:nvPr/>
          </p:nvSpPr>
          <p:spPr>
            <a:xfrm>
              <a:off x="7689850" y="9193801"/>
              <a:ext cx="2908300" cy="1169650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762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200" b="1" dirty="0">
                  <a:solidFill>
                    <a:schemeClr val="bg1">
                      <a:lumMod val="65000"/>
                    </a:schemeClr>
                  </a:solidFill>
                  <a:latin typeface="Inter" panose="020B0604020202020204" charset="0"/>
                  <a:ea typeface="Inter" panose="020B0604020202020204" charset="0"/>
                </a:rPr>
                <a:t>Финансы</a:t>
              </a:r>
              <a:endParaRPr lang="en-US" sz="2200" b="1" dirty="0">
                <a:solidFill>
                  <a:schemeClr val="bg1">
                    <a:lumMod val="65000"/>
                  </a:schemeClr>
                </a:solidFill>
                <a:latin typeface="Inter" panose="020B0604020202020204" charset="0"/>
                <a:ea typeface="Inter" panose="020B0604020202020204" charset="0"/>
              </a:endParaRP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ADF5264C-CB17-504A-3EE7-094E4DD077DE}"/>
                </a:ext>
              </a:extLst>
            </p:cNvPr>
            <p:cNvSpPr/>
            <p:nvPr/>
          </p:nvSpPr>
          <p:spPr>
            <a:xfrm>
              <a:off x="7689850" y="1904144"/>
              <a:ext cx="2908300" cy="1169650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762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200" b="1" dirty="0">
                  <a:solidFill>
                    <a:schemeClr val="bg1">
                      <a:lumMod val="65000"/>
                    </a:schemeClr>
                  </a:solidFill>
                  <a:latin typeface="Inter" panose="020B0604020202020204" charset="0"/>
                  <a:ea typeface="Inter" panose="020B0604020202020204" charset="0"/>
                </a:rPr>
                <a:t>Команда</a:t>
              </a:r>
              <a:endParaRPr lang="en-US" sz="2200" b="1" dirty="0">
                <a:solidFill>
                  <a:schemeClr val="bg1">
                    <a:lumMod val="65000"/>
                  </a:schemeClr>
                </a:solidFill>
                <a:latin typeface="Inter" panose="020B0604020202020204" charset="0"/>
                <a:ea typeface="Inter" panose="020B0604020202020204" charset="0"/>
              </a:endParaRP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2BE1AF30-9D47-A1D9-474F-A66EBE9BD3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55374" y="279869"/>
            <a:ext cx="3621451" cy="362145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CCCC2CE-6392-8078-FF1F-0C2B22315164}"/>
              </a:ext>
            </a:extLst>
          </p:cNvPr>
          <p:cNvSpPr txBox="1"/>
          <p:nvPr/>
        </p:nvSpPr>
        <p:spPr>
          <a:xfrm>
            <a:off x="10842316" y="1602648"/>
            <a:ext cx="464756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400" b="1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Планирование</a:t>
            </a:r>
            <a:endParaRPr lang="en-US" sz="2400" b="1" dirty="0">
              <a:solidFill>
                <a:schemeClr val="tx1"/>
              </a:solidFill>
              <a:latin typeface="Inter" panose="020B0604020202020204" charset="0"/>
              <a:ea typeface="Inter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36676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1880</TotalTime>
  <Words>1770</Words>
  <Application>Microsoft Office PowerPoint</Application>
  <PresentationFormat>Custom</PresentationFormat>
  <Paragraphs>331</Paragraphs>
  <Slides>47</Slides>
  <Notes>47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2" baseType="lpstr">
      <vt:lpstr>Roboto</vt:lpstr>
      <vt:lpstr>Calibri</vt:lpstr>
      <vt:lpstr>Inter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PptxGenJS</dc:creator>
  <cp:lastModifiedBy>Sergey Begishev</cp:lastModifiedBy>
  <cp:revision>28</cp:revision>
  <dcterms:created xsi:type="dcterms:W3CDTF">2022-11-15T10:50:05Z</dcterms:created>
  <dcterms:modified xsi:type="dcterms:W3CDTF">2023-01-20T21:00:15Z</dcterms:modified>
</cp:coreProperties>
</file>